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media/image33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handoutMasterIdLst>
    <p:handoutMasterId r:id="rId21"/>
  </p:handoutMasterIdLst>
  <p:sldIdLst>
    <p:sldId id="403" r:id="rId4"/>
    <p:sldId id="325" r:id="rId6"/>
    <p:sldId id="326" r:id="rId7"/>
    <p:sldId id="378" r:id="rId8"/>
    <p:sldId id="404" r:id="rId9"/>
    <p:sldId id="388" r:id="rId10"/>
    <p:sldId id="324" r:id="rId11"/>
    <p:sldId id="381" r:id="rId12"/>
    <p:sldId id="382" r:id="rId13"/>
    <p:sldId id="389" r:id="rId14"/>
    <p:sldId id="383" r:id="rId15"/>
    <p:sldId id="390" r:id="rId16"/>
    <p:sldId id="385" r:id="rId17"/>
    <p:sldId id="352" r:id="rId18"/>
    <p:sldId id="405" r:id="rId19"/>
    <p:sldId id="419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0" clrIdx="0"/>
  <p:cmAuthor id="1" name="作者" initials="作" lastIdx="0" clrIdx="1"/>
  <p:cmAuthor id="2" name="yang" initials="y" lastIdx="0" clrIdx="1"/>
  <p:cmAuthor id="3" name="微软用户" initials="微" lastIdx="0" clrIdx="0"/>
  <p:cmAuthor id="4" name="新课标第一网" initials="新" lastIdx="0" clrIdx="0"/>
  <p:cmAuthor id="5" name="lenovo" initials="l" lastIdx="0" clrIdx="0"/>
  <p:cmAuthor id="6" name="ming qiu" initials="m" lastIdx="0" clrIdx="1"/>
  <p:cmAuthor id="7" name="1206988966@qq.com" initials="1" lastIdx="0" clrIdx="2"/>
  <p:cmAuthor id="8" name="姜伟光" initials="姜" lastIdx="0" clrIdx="0"/>
  <p:cmAuthor id="9" name="dongyu" initials="d" lastIdx="0" clrIdx="8"/>
  <p:cmAuthor id="10" name="houyanan21" initials="h" lastIdx="0" clrIdx="9"/>
  <p:cmAuthor id="11" name="PC" initials="P" lastIdx="0" clrIdx="0"/>
  <p:cmAuthor id="13" name="MyPC" initials="M" lastIdx="0" clrIdx="11"/>
  <p:cmAuthor id="14" name="jinli" initials="j" lastIdx="0" clrIdx="0"/>
  <p:cmAuthor id="16" name="李丽" initials="李" lastIdx="0" clrIdx="14"/>
  <p:cmAuthor id="17" name="Nicole Li  李倩" initials="N" lastIdx="0" clrIdx="0"/>
  <p:cmAuthor id="76" name="学珍 马" initials="学马" lastIdx="1" clrIdx="25"/>
  <p:cmAuthor id="18" name="admin" initials="a" lastIdx="0" clrIdx="0"/>
  <p:cmAuthor id="19" name="222" initials="2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D083AE6-46FA-4A59-8FB0-9F97EB10719F}" styleName="浅色样式 3 - 强调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-42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82.xml"/><Relationship Id="rId25" Type="http://schemas.openxmlformats.org/officeDocument/2006/relationships/commentAuthors" Target="commentAuthors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tags" Target="../tags/tag179.xml"/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" Type="http://schemas.openxmlformats.org/officeDocument/2006/relationships/tags" Target="../tags/tag17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板式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60A7710-3D46-464B-821F-87DFD488B5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0950759-8D3C-4C29-9864-BC3EEA9D87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2289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</p:spPr>
      </p:sp>
      <p:sp>
        <p:nvSpPr>
          <p:cNvPr id="33795" name="文本占位符 12290"/>
          <p:cNvSpPr>
            <a:spLocks noGrp="1" noRot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21</a:t>
            </a:r>
            <a:r>
              <a:rPr lang="zh-CN" altLang="en-US" smtClean="0"/>
              <a:t>世纪教育网经纬社会思品工作室制作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边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8" rIns="91422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550"/>
            <a:ext cx="9144000" cy="2387999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640"/>
            <a:ext cx="9144000" cy="16560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835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2235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635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1035" indent="0" algn="ctr">
              <a:buNone/>
              <a:defRPr sz="1600"/>
            </a:lvl8pPr>
            <a:lvl9pPr marL="365887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7411"/>
            <a:ext cx="2743200" cy="365186"/>
          </a:xfrm>
          <a:prstGeom prst="rect">
            <a:avLst/>
          </a:prstGeom>
        </p:spPr>
        <p:txBody>
          <a:bodyPr/>
          <a:lstStyle/>
          <a:p>
            <a:fld id="{3E1A8DC5-26FA-4665-AF1B-5299BB30C7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7411"/>
            <a:ext cx="4114800" cy="36518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7411"/>
            <a:ext cx="2743200" cy="365186"/>
          </a:xfrm>
          <a:prstGeom prst="rect">
            <a:avLst/>
          </a:prstGeom>
        </p:spPr>
        <p:txBody>
          <a:bodyPr/>
          <a:lstStyle/>
          <a:p>
            <a:fld id="{1087CD35-F682-492C-8923-5EA9FAFB5B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课后作业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学习目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新课导入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新课导入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复习回顾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208245" cy="584771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复习回顾</a:t>
            </a:r>
            <a:endParaRPr lang="en-US" altLang="zh-CN" sz="32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课堂总结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课堂总结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学习任务一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578517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学习任务一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727557" cy="473103"/>
            <a:chOff x="392112" y="375411"/>
            <a:chExt cx="2727556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学习任务二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578517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学习任务二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727557" cy="473103"/>
            <a:chOff x="392112" y="375411"/>
            <a:chExt cx="2727556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学习任务三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578517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学习任务三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727557" cy="473103"/>
            <a:chOff x="392112" y="375411"/>
            <a:chExt cx="2727556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当堂训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当堂训练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4" name="菱形 3"/>
            <p:cNvSpPr/>
            <p:nvPr>
              <p:custDataLst>
                <p:tags r:id="rId2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5" name="直接连接符 4"/>
            <p:cNvCxnSpPr/>
            <p:nvPr>
              <p:custDataLst>
                <p:tags r:id="rId3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" name="直接连接符 5"/>
          <p:cNvCxnSpPr/>
          <p:nvPr userDrawn="1">
            <p:custDataLst>
              <p:tags r:id="rId4"/>
            </p:custDataLst>
          </p:nvPr>
        </p:nvCxnSpPr>
        <p:spPr>
          <a:xfrm>
            <a:off x="0" y="932723"/>
            <a:ext cx="12192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tags" Target="../tags/tag27.xml"/><Relationship Id="rId3" Type="http://schemas.openxmlformats.org/officeDocument/2006/relationships/image" Target="../media/image2.png"/><Relationship Id="rId2" Type="http://schemas.openxmlformats.org/officeDocument/2006/relationships/tags" Target="../tags/tag26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6010" y="215265"/>
            <a:ext cx="1790700" cy="723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2085" indent="-172085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9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770" algn="l"/>
          <a:tab pos="1207770" algn="l"/>
          <a:tab pos="1207770" algn="l"/>
          <a:tab pos="1207770" algn="l"/>
        </a:tabLst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8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7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6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72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2301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5730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9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t="17557" b="14742"/>
          <a:stretch>
            <a:fillRect/>
          </a:stretch>
        </p:blipFill>
        <p:spPr>
          <a:xfrm>
            <a:off x="633413" y="318308"/>
            <a:ext cx="10802939" cy="6334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lum contrast="-12001"/>
          </a:blip>
          <a:srcRect t="40147" b="36667"/>
          <a:stretch>
            <a:fillRect/>
          </a:stretch>
        </p:blipFill>
        <p:spPr>
          <a:xfrm>
            <a:off x="3119439" y="1334820"/>
            <a:ext cx="5830887" cy="99853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 userDrawn="1"/>
        </p:nvSpPr>
        <p:spPr>
          <a:xfrm>
            <a:off x="4450705" y="1412776"/>
            <a:ext cx="3168352" cy="697627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37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2085" indent="-172085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9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770" algn="l"/>
          <a:tab pos="1207770" algn="l"/>
          <a:tab pos="1207770" algn="l"/>
          <a:tab pos="1207770" algn="l"/>
        </a:tabLst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8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7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6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72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2301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5730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9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30.xml"/><Relationship Id="rId2" Type="http://schemas.openxmlformats.org/officeDocument/2006/relationships/image" Target="../media/image44.jpeg"/><Relationship Id="rId1" Type="http://schemas.openxmlformats.org/officeDocument/2006/relationships/image" Target="../media/image43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39.xml"/><Relationship Id="rId8" Type="http://schemas.openxmlformats.org/officeDocument/2006/relationships/tags" Target="../tags/tag138.xml"/><Relationship Id="rId7" Type="http://schemas.openxmlformats.org/officeDocument/2006/relationships/tags" Target="../tags/tag137.xml"/><Relationship Id="rId6" Type="http://schemas.openxmlformats.org/officeDocument/2006/relationships/tags" Target="../tags/tag136.xml"/><Relationship Id="rId5" Type="http://schemas.openxmlformats.org/officeDocument/2006/relationships/tags" Target="../tags/tag135.xml"/><Relationship Id="rId4" Type="http://schemas.openxmlformats.org/officeDocument/2006/relationships/tags" Target="../tags/tag134.xml"/><Relationship Id="rId3" Type="http://schemas.openxmlformats.org/officeDocument/2006/relationships/tags" Target="../tags/tag133.xml"/><Relationship Id="rId21" Type="http://schemas.openxmlformats.org/officeDocument/2006/relationships/slideLayout" Target="../slideLayouts/slideLayout8.xml"/><Relationship Id="rId20" Type="http://schemas.openxmlformats.org/officeDocument/2006/relationships/image" Target="../media/image49.jpeg"/><Relationship Id="rId2" Type="http://schemas.openxmlformats.org/officeDocument/2006/relationships/tags" Target="../tags/tag132.xml"/><Relationship Id="rId19" Type="http://schemas.openxmlformats.org/officeDocument/2006/relationships/tags" Target="../tags/tag145.xml"/><Relationship Id="rId18" Type="http://schemas.openxmlformats.org/officeDocument/2006/relationships/image" Target="../media/image48.jpeg"/><Relationship Id="rId17" Type="http://schemas.openxmlformats.org/officeDocument/2006/relationships/tags" Target="../tags/tag144.xml"/><Relationship Id="rId16" Type="http://schemas.openxmlformats.org/officeDocument/2006/relationships/image" Target="../media/image47.jpeg"/><Relationship Id="rId15" Type="http://schemas.openxmlformats.org/officeDocument/2006/relationships/tags" Target="../tags/tag143.xml"/><Relationship Id="rId14" Type="http://schemas.openxmlformats.org/officeDocument/2006/relationships/image" Target="../media/image46.jpeg"/><Relationship Id="rId13" Type="http://schemas.openxmlformats.org/officeDocument/2006/relationships/tags" Target="../tags/tag142.xml"/><Relationship Id="rId12" Type="http://schemas.openxmlformats.org/officeDocument/2006/relationships/tags" Target="../tags/tag141.xml"/><Relationship Id="rId11" Type="http://schemas.openxmlformats.org/officeDocument/2006/relationships/image" Target="../media/image45.jpeg"/><Relationship Id="rId10" Type="http://schemas.openxmlformats.org/officeDocument/2006/relationships/tags" Target="../tags/tag140.xml"/><Relationship Id="rId1" Type="http://schemas.openxmlformats.org/officeDocument/2006/relationships/tags" Target="../tags/tag13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7" Type="http://schemas.openxmlformats.org/officeDocument/2006/relationships/image" Target="../media/image52.jpeg"/><Relationship Id="rId6" Type="http://schemas.openxmlformats.org/officeDocument/2006/relationships/tags" Target="../tags/tag148.xml"/><Relationship Id="rId5" Type="http://schemas.openxmlformats.org/officeDocument/2006/relationships/image" Target="../media/image51.png"/><Relationship Id="rId4" Type="http://schemas.openxmlformats.org/officeDocument/2006/relationships/tags" Target="../tags/tag147.xml"/><Relationship Id="rId3" Type="http://schemas.openxmlformats.org/officeDocument/2006/relationships/tags" Target="../tags/tag146.xml"/><Relationship Id="rId2" Type="http://schemas.openxmlformats.org/officeDocument/2006/relationships/image" Target="file:///C:\Documents%20and%20Settings\Administrator\Local%20Settings\Temporary%20Internet%20Files\Content.IE5\NJATSEG2\W020100818534203640711%5b1%5d.jpg" TargetMode="External"/><Relationship Id="rId1" Type="http://schemas.openxmlformats.org/officeDocument/2006/relationships/image" Target="../media/image50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" Type="http://schemas.openxmlformats.org/officeDocument/2006/relationships/tags" Target="../tags/tag149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58.xml"/><Relationship Id="rId8" Type="http://schemas.openxmlformats.org/officeDocument/2006/relationships/tags" Target="../tags/tag157.xml"/><Relationship Id="rId7" Type="http://schemas.openxmlformats.org/officeDocument/2006/relationships/image" Target="../media/image54.png"/><Relationship Id="rId6" Type="http://schemas.openxmlformats.org/officeDocument/2006/relationships/image" Target="../media/image53.png"/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0" Type="http://schemas.openxmlformats.org/officeDocument/2006/relationships/slideLayout" Target="../slideLayouts/slideLayout8.xml"/><Relationship Id="rId1" Type="http://schemas.openxmlformats.org/officeDocument/2006/relationships/tags" Target="../tags/tag152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67.xml"/><Relationship Id="rId8" Type="http://schemas.openxmlformats.org/officeDocument/2006/relationships/tags" Target="../tags/tag166.xml"/><Relationship Id="rId7" Type="http://schemas.openxmlformats.org/officeDocument/2006/relationships/tags" Target="../tags/tag165.xml"/><Relationship Id="rId6" Type="http://schemas.openxmlformats.org/officeDocument/2006/relationships/tags" Target="../tags/tag164.xml"/><Relationship Id="rId5" Type="http://schemas.openxmlformats.org/officeDocument/2006/relationships/tags" Target="../tags/tag163.xml"/><Relationship Id="rId4" Type="http://schemas.openxmlformats.org/officeDocument/2006/relationships/tags" Target="../tags/tag162.xml"/><Relationship Id="rId3" Type="http://schemas.openxmlformats.org/officeDocument/2006/relationships/tags" Target="../tags/tag161.xml"/><Relationship Id="rId2" Type="http://schemas.openxmlformats.org/officeDocument/2006/relationships/tags" Target="../tags/tag160.xml"/><Relationship Id="rId18" Type="http://schemas.openxmlformats.org/officeDocument/2006/relationships/slideLayout" Target="../slideLayouts/slideLayout11.xml"/><Relationship Id="rId17" Type="http://schemas.openxmlformats.org/officeDocument/2006/relationships/tags" Target="../tags/tag175.xml"/><Relationship Id="rId16" Type="http://schemas.openxmlformats.org/officeDocument/2006/relationships/tags" Target="../tags/tag174.xml"/><Relationship Id="rId15" Type="http://schemas.openxmlformats.org/officeDocument/2006/relationships/tags" Target="../tags/tag173.xml"/><Relationship Id="rId14" Type="http://schemas.openxmlformats.org/officeDocument/2006/relationships/tags" Target="../tags/tag172.xml"/><Relationship Id="rId13" Type="http://schemas.openxmlformats.org/officeDocument/2006/relationships/tags" Target="../tags/tag171.xml"/><Relationship Id="rId12" Type="http://schemas.openxmlformats.org/officeDocument/2006/relationships/tags" Target="../tags/tag170.xml"/><Relationship Id="rId11" Type="http://schemas.openxmlformats.org/officeDocument/2006/relationships/tags" Target="../tags/tag169.xml"/><Relationship Id="rId10" Type="http://schemas.openxmlformats.org/officeDocument/2006/relationships/tags" Target="../tags/tag168.xml"/><Relationship Id="rId1" Type="http://schemas.openxmlformats.org/officeDocument/2006/relationships/tags" Target="../tags/tag15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31.xml"/><Relationship Id="rId7" Type="http://schemas.microsoft.com/office/2007/relationships/hdphoto" Target="../media/image8.wdp"/><Relationship Id="rId6" Type="http://schemas.openxmlformats.org/officeDocument/2006/relationships/image" Target="../media/image7.png"/><Relationship Id="rId5" Type="http://schemas.openxmlformats.org/officeDocument/2006/relationships/tags" Target="../tags/tag30.xml"/><Relationship Id="rId4" Type="http://schemas.microsoft.com/office/2007/relationships/hdphoto" Target="../media/image6.wdp"/><Relationship Id="rId30" Type="http://schemas.openxmlformats.org/officeDocument/2006/relationships/slideLayout" Target="../slideLayouts/slideLayout4.xml"/><Relationship Id="rId3" Type="http://schemas.openxmlformats.org/officeDocument/2006/relationships/image" Target="../media/image5.png"/><Relationship Id="rId29" Type="http://schemas.openxmlformats.org/officeDocument/2006/relationships/image" Target="../media/image15.png"/><Relationship Id="rId28" Type="http://schemas.openxmlformats.org/officeDocument/2006/relationships/tags" Target="../tags/tag45.xml"/><Relationship Id="rId27" Type="http://schemas.microsoft.com/office/2007/relationships/hdphoto" Target="../media/image14.wdp"/><Relationship Id="rId26" Type="http://schemas.openxmlformats.org/officeDocument/2006/relationships/image" Target="../media/image13.png"/><Relationship Id="rId25" Type="http://schemas.openxmlformats.org/officeDocument/2006/relationships/tags" Target="../tags/tag44.xml"/><Relationship Id="rId24" Type="http://schemas.microsoft.com/office/2007/relationships/hdphoto" Target="../media/image12.wdp"/><Relationship Id="rId23" Type="http://schemas.openxmlformats.org/officeDocument/2006/relationships/image" Target="../media/image11.png"/><Relationship Id="rId22" Type="http://schemas.openxmlformats.org/officeDocument/2006/relationships/tags" Target="../tags/tag43.xml"/><Relationship Id="rId21" Type="http://schemas.openxmlformats.org/officeDocument/2006/relationships/tags" Target="../tags/tag42.xml"/><Relationship Id="rId20" Type="http://schemas.openxmlformats.org/officeDocument/2006/relationships/tags" Target="../tags/tag41.xml"/><Relationship Id="rId2" Type="http://schemas.openxmlformats.org/officeDocument/2006/relationships/tags" Target="../tags/tag29.xml"/><Relationship Id="rId19" Type="http://schemas.openxmlformats.org/officeDocument/2006/relationships/tags" Target="../tags/tag40.xml"/><Relationship Id="rId18" Type="http://schemas.openxmlformats.org/officeDocument/2006/relationships/tags" Target="../tags/tag39.xml"/><Relationship Id="rId17" Type="http://schemas.openxmlformats.org/officeDocument/2006/relationships/tags" Target="../tags/tag38.xml"/><Relationship Id="rId16" Type="http://schemas.openxmlformats.org/officeDocument/2006/relationships/tags" Target="../tags/tag37.xml"/><Relationship Id="rId15" Type="http://schemas.openxmlformats.org/officeDocument/2006/relationships/tags" Target="../tags/tag36.xml"/><Relationship Id="rId14" Type="http://schemas.openxmlformats.org/officeDocument/2006/relationships/tags" Target="../tags/tag35.xml"/><Relationship Id="rId13" Type="http://schemas.openxmlformats.org/officeDocument/2006/relationships/tags" Target="../tags/tag34.xml"/><Relationship Id="rId12" Type="http://schemas.openxmlformats.org/officeDocument/2006/relationships/tags" Target="../tags/tag33.xml"/><Relationship Id="rId11" Type="http://schemas.openxmlformats.org/officeDocument/2006/relationships/tags" Target="../tags/tag32.xml"/><Relationship Id="rId10" Type="http://schemas.microsoft.com/office/2007/relationships/hdphoto" Target="../media/image10.wdp"/><Relationship Id="rId1" Type="http://schemas.openxmlformats.org/officeDocument/2006/relationships/tags" Target="../tags/tag28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tags" Target="../tags/tag50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image" Target="../media/image17.jpeg"/><Relationship Id="rId3" Type="http://schemas.openxmlformats.org/officeDocument/2006/relationships/tags" Target="../tags/tag47.xml"/><Relationship Id="rId22" Type="http://schemas.openxmlformats.org/officeDocument/2006/relationships/slideLayout" Target="../slideLayouts/slideLayout10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image" Target="../media/image16.jpeg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tags" Target="../tags/tag56.xml"/><Relationship Id="rId14" Type="http://schemas.openxmlformats.org/officeDocument/2006/relationships/image" Target="../media/image19.jpeg"/><Relationship Id="rId13" Type="http://schemas.openxmlformats.org/officeDocument/2006/relationships/tags" Target="../tags/tag55.xml"/><Relationship Id="rId12" Type="http://schemas.openxmlformats.org/officeDocument/2006/relationships/image" Target="../media/image18.jpeg"/><Relationship Id="rId11" Type="http://schemas.openxmlformats.org/officeDocument/2006/relationships/tags" Target="../tags/tag54.xml"/><Relationship Id="rId10" Type="http://schemas.openxmlformats.org/officeDocument/2006/relationships/tags" Target="../tags/tag53.xml"/><Relationship Id="rId1" Type="http://schemas.openxmlformats.org/officeDocument/2006/relationships/tags" Target="../tags/tag4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tags" Target="../tags/tag70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1" Type="http://schemas.openxmlformats.org/officeDocument/2006/relationships/slideLayout" Target="../slideLayouts/slideLayout6.xml"/><Relationship Id="rId20" Type="http://schemas.openxmlformats.org/officeDocument/2006/relationships/tags" Target="../tags/tag79.xml"/><Relationship Id="rId2" Type="http://schemas.openxmlformats.org/officeDocument/2006/relationships/tags" Target="../tags/tag64.xml"/><Relationship Id="rId19" Type="http://schemas.openxmlformats.org/officeDocument/2006/relationships/tags" Target="../tags/tag78.xml"/><Relationship Id="rId18" Type="http://schemas.openxmlformats.org/officeDocument/2006/relationships/tags" Target="../tags/tag77.xml"/><Relationship Id="rId17" Type="http://schemas.openxmlformats.org/officeDocument/2006/relationships/image" Target="../media/image22.png"/><Relationship Id="rId16" Type="http://schemas.openxmlformats.org/officeDocument/2006/relationships/tags" Target="../tags/tag76.xml"/><Relationship Id="rId15" Type="http://schemas.openxmlformats.org/officeDocument/2006/relationships/image" Target="../media/image21.png"/><Relationship Id="rId14" Type="http://schemas.openxmlformats.org/officeDocument/2006/relationships/tags" Target="../tags/tag75.xml"/><Relationship Id="rId13" Type="http://schemas.openxmlformats.org/officeDocument/2006/relationships/image" Target="../media/image20.png"/><Relationship Id="rId12" Type="http://schemas.openxmlformats.org/officeDocument/2006/relationships/tags" Target="../tags/tag74.xml"/><Relationship Id="rId11" Type="http://schemas.openxmlformats.org/officeDocument/2006/relationships/tags" Target="../tags/tag73.xml"/><Relationship Id="rId10" Type="http://schemas.openxmlformats.org/officeDocument/2006/relationships/tags" Target="../tags/tag72.xml"/><Relationship Id="rId1" Type="http://schemas.openxmlformats.org/officeDocument/2006/relationships/tags" Target="../tags/tag63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6.xml"/><Relationship Id="rId2" Type="http://schemas.microsoft.com/office/2007/relationships/hdphoto" Target="../media/image24.wdp"/><Relationship Id="rId1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88.xml"/><Relationship Id="rId8" Type="http://schemas.openxmlformats.org/officeDocument/2006/relationships/tags" Target="../tags/tag87.xml"/><Relationship Id="rId7" Type="http://schemas.openxmlformats.org/officeDocument/2006/relationships/tags" Target="../tags/tag86.x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8" Type="http://schemas.openxmlformats.org/officeDocument/2006/relationships/slideLayout" Target="../slideLayouts/slideLayout6.xml"/><Relationship Id="rId37" Type="http://schemas.openxmlformats.org/officeDocument/2006/relationships/tags" Target="../tags/tag109.xml"/><Relationship Id="rId36" Type="http://schemas.openxmlformats.org/officeDocument/2006/relationships/image" Target="../media/image26.jpeg"/><Relationship Id="rId35" Type="http://schemas.openxmlformats.org/officeDocument/2006/relationships/tags" Target="../tags/tag108.xml"/><Relationship Id="rId34" Type="http://schemas.openxmlformats.org/officeDocument/2006/relationships/image" Target="../media/image34.jpeg"/><Relationship Id="rId33" Type="http://schemas.openxmlformats.org/officeDocument/2006/relationships/tags" Target="../tags/tag107.xml"/><Relationship Id="rId32" Type="http://schemas.openxmlformats.org/officeDocument/2006/relationships/tags" Target="../tags/tag106.xml"/><Relationship Id="rId31" Type="http://schemas.openxmlformats.org/officeDocument/2006/relationships/image" Target="../media/image33.svg"/><Relationship Id="rId30" Type="http://schemas.openxmlformats.org/officeDocument/2006/relationships/image" Target="../media/image32.png"/><Relationship Id="rId3" Type="http://schemas.openxmlformats.org/officeDocument/2006/relationships/tags" Target="../tags/tag82.xml"/><Relationship Id="rId29" Type="http://schemas.openxmlformats.org/officeDocument/2006/relationships/tags" Target="../tags/tag105.xml"/><Relationship Id="rId28" Type="http://schemas.openxmlformats.org/officeDocument/2006/relationships/tags" Target="../tags/tag104.xml"/><Relationship Id="rId27" Type="http://schemas.openxmlformats.org/officeDocument/2006/relationships/image" Target="../media/image31.png"/><Relationship Id="rId26" Type="http://schemas.openxmlformats.org/officeDocument/2006/relationships/tags" Target="../tags/tag103.xml"/><Relationship Id="rId25" Type="http://schemas.openxmlformats.org/officeDocument/2006/relationships/image" Target="../media/image30.png"/><Relationship Id="rId24" Type="http://schemas.openxmlformats.org/officeDocument/2006/relationships/tags" Target="../tags/tag102.xml"/><Relationship Id="rId23" Type="http://schemas.openxmlformats.org/officeDocument/2006/relationships/image" Target="../media/image29.png"/><Relationship Id="rId22" Type="http://schemas.openxmlformats.org/officeDocument/2006/relationships/tags" Target="../tags/tag101.xml"/><Relationship Id="rId21" Type="http://schemas.openxmlformats.org/officeDocument/2006/relationships/tags" Target="../tags/tag100.xml"/><Relationship Id="rId20" Type="http://schemas.openxmlformats.org/officeDocument/2006/relationships/tags" Target="../tags/tag99.xml"/><Relationship Id="rId2" Type="http://schemas.openxmlformats.org/officeDocument/2006/relationships/tags" Target="../tags/tag81.xml"/><Relationship Id="rId19" Type="http://schemas.openxmlformats.org/officeDocument/2006/relationships/tags" Target="../tags/tag98.xml"/><Relationship Id="rId18" Type="http://schemas.openxmlformats.org/officeDocument/2006/relationships/tags" Target="../tags/tag97.xml"/><Relationship Id="rId17" Type="http://schemas.openxmlformats.org/officeDocument/2006/relationships/tags" Target="../tags/tag96.xml"/><Relationship Id="rId16" Type="http://schemas.openxmlformats.org/officeDocument/2006/relationships/tags" Target="../tags/tag95.xml"/><Relationship Id="rId15" Type="http://schemas.openxmlformats.org/officeDocument/2006/relationships/tags" Target="../tags/tag94.xml"/><Relationship Id="rId14" Type="http://schemas.openxmlformats.org/officeDocument/2006/relationships/tags" Target="../tags/tag93.xml"/><Relationship Id="rId13" Type="http://schemas.openxmlformats.org/officeDocument/2006/relationships/tags" Target="../tags/tag92.xml"/><Relationship Id="rId12" Type="http://schemas.openxmlformats.org/officeDocument/2006/relationships/tags" Target="../tags/tag91.xml"/><Relationship Id="rId11" Type="http://schemas.openxmlformats.org/officeDocument/2006/relationships/tags" Target="../tags/tag90.xml"/><Relationship Id="rId10" Type="http://schemas.openxmlformats.org/officeDocument/2006/relationships/tags" Target="../tags/tag89.xml"/><Relationship Id="rId1" Type="http://schemas.openxmlformats.org/officeDocument/2006/relationships/tags" Target="../tags/tag80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8" Type="http://schemas.openxmlformats.org/officeDocument/2006/relationships/slideLayout" Target="../slideLayouts/slideLayout7.xml"/><Relationship Id="rId17" Type="http://schemas.openxmlformats.org/officeDocument/2006/relationships/image" Target="../media/image28.jpeg"/><Relationship Id="rId16" Type="http://schemas.openxmlformats.org/officeDocument/2006/relationships/tags" Target="../tags/tag121.xml"/><Relationship Id="rId15" Type="http://schemas.microsoft.com/office/2007/relationships/hdphoto" Target="../media/image38.wdp"/><Relationship Id="rId14" Type="http://schemas.openxmlformats.org/officeDocument/2006/relationships/image" Target="../media/image37.png"/><Relationship Id="rId13" Type="http://schemas.microsoft.com/office/2007/relationships/hdphoto" Target="../media/image36.png"/><Relationship Id="rId12" Type="http://schemas.openxmlformats.org/officeDocument/2006/relationships/image" Target="../media/image35.png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tags" Target="../tags/tag110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png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image" Target="../media/image40.jpeg"/><Relationship Id="rId5" Type="http://schemas.openxmlformats.org/officeDocument/2006/relationships/tags" Target="../tags/tag125.xml"/><Relationship Id="rId4" Type="http://schemas.openxmlformats.org/officeDocument/2006/relationships/tags" Target="../tags/tag124.xml"/><Relationship Id="rId3" Type="http://schemas.openxmlformats.org/officeDocument/2006/relationships/image" Target="../media/image39.png"/><Relationship Id="rId2" Type="http://schemas.openxmlformats.org/officeDocument/2006/relationships/tags" Target="../tags/tag123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129.xml"/><Relationship Id="rId11" Type="http://schemas.openxmlformats.org/officeDocument/2006/relationships/tags" Target="../tags/tag128.xml"/><Relationship Id="rId10" Type="http://schemas.microsoft.com/office/2007/relationships/hdphoto" Target="../media/image42.wdp"/><Relationship Id="rId1" Type="http://schemas.openxmlformats.org/officeDocument/2006/relationships/tags" Target="../tags/tag1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13863" y="339192"/>
            <a:ext cx="10964272" cy="6174082"/>
          </a:xfrm>
          <a:prstGeom prst="rect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charset="-122"/>
              <a:ea typeface="仿宋" panose="02010609060101010101" charset="-122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22612" y="1709298"/>
            <a:ext cx="10983234" cy="3440548"/>
          </a:xfrm>
          <a:prstGeom prst="rect">
            <a:avLst/>
          </a:prstGeom>
          <a:solidFill>
            <a:schemeClr val="bg2">
              <a:lumMod val="2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charset="-122"/>
              <a:ea typeface="仿宋" panose="02010609060101010101" charset="-122"/>
              <a:cs typeface="+mn-ea"/>
              <a:sym typeface="+mn-lt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2314541" y="2454849"/>
            <a:ext cx="8003166" cy="1641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595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李旭科书法" panose="02000603000000000000" pitchFamily="2" charset="-122"/>
                <a:ea typeface="李旭科书法" panose="02000603000000000000" pitchFamily="2" charset="-122"/>
              </a:rPr>
              <a:t>第</a:t>
            </a:r>
            <a:r>
              <a:rPr kumimoji="0" lang="en-US" altLang="zh-CN" sz="3595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李旭科书法" panose="02000603000000000000" pitchFamily="2" charset="-122"/>
                <a:ea typeface="李旭科书法" panose="02000603000000000000" pitchFamily="2" charset="-122"/>
              </a:rPr>
              <a:t>2</a:t>
            </a:r>
            <a:r>
              <a:rPr kumimoji="0" lang="zh-CN" altLang="en-US" sz="3595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李旭科书法" panose="02000603000000000000" pitchFamily="2" charset="-122"/>
                <a:ea typeface="李旭科书法" panose="02000603000000000000" pitchFamily="2" charset="-122"/>
              </a:rPr>
              <a:t>课 </a:t>
            </a:r>
            <a:endParaRPr kumimoji="0" lang="en-US" altLang="zh-CN" sz="3595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李旭科书法" panose="02000603000000000000" pitchFamily="2" charset="-122"/>
              <a:ea typeface="李旭科书法" panose="02000603000000000000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475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李旭科书法" panose="02000603000000000000" pitchFamily="2" charset="-122"/>
                <a:ea typeface="李旭科书法" panose="02000603000000000000" pitchFamily="2" charset="-122"/>
              </a:rPr>
              <a:t>原始农业与史前社会</a:t>
            </a:r>
            <a:endParaRPr kumimoji="0" lang="zh-CN" altLang="en-US" sz="6475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836115" y="1902165"/>
            <a:ext cx="4280119" cy="423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16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中国</a:t>
            </a:r>
            <a:r>
              <a:rPr lang="zh-CN" altLang="en-US" sz="216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历史</a:t>
            </a:r>
            <a:r>
              <a:rPr kumimoji="0" lang="zh-CN" altLang="en-US" sz="216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七年级上册 第一单元</a:t>
            </a:r>
            <a:endParaRPr kumimoji="0" lang="zh-CN" altLang="en-US" sz="216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15" descr="河姆渡-杆栏式房屋"/>
          <p:cNvPicPr>
            <a:picLocks noChangeAspect="1" noChangeArrowheads="1"/>
          </p:cNvPicPr>
          <p:nvPr/>
        </p:nvPicPr>
        <p:blipFill>
          <a:blip r:embed="rId1" cstate="print"/>
          <a:stretch>
            <a:fillRect/>
          </a:stretch>
        </p:blipFill>
        <p:spPr bwMode="auto">
          <a:xfrm>
            <a:off x="969617" y="1042514"/>
            <a:ext cx="5154335" cy="302583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4515" name="Text Box 17"/>
          <p:cNvSpPr txBox="1">
            <a:spLocks noChangeArrowheads="1"/>
          </p:cNvSpPr>
          <p:nvPr/>
        </p:nvSpPr>
        <p:spPr bwMode="auto">
          <a:xfrm>
            <a:off x="884380" y="4037994"/>
            <a:ext cx="517452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河姆渡人的干栏式建筑复原图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1702" y="1042514"/>
            <a:ext cx="4034700" cy="3025835"/>
          </a:xfrm>
          <a:prstGeom prst="rect">
            <a:avLst/>
          </a:prstGeom>
        </p:spPr>
      </p:pic>
      <p:sp>
        <p:nvSpPr>
          <p:cNvPr id="3" name="矩形 7197"/>
          <p:cNvSpPr/>
          <p:nvPr/>
        </p:nvSpPr>
        <p:spPr>
          <a:xfrm>
            <a:off x="2503350" y="4604712"/>
            <a:ext cx="7590539" cy="5355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8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△干栏</a:t>
            </a:r>
            <a:r>
              <a:rPr lang="zh-CN" altLang="en-US" sz="288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式建筑与当地的自然环境</a:t>
            </a:r>
            <a:r>
              <a:rPr lang="zh-CN" altLang="en-US" sz="288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有什么关系？</a:t>
            </a:r>
            <a:endParaRPr lang="zh-CN" altLang="en-US" sz="288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矩形 7197"/>
          <p:cNvSpPr/>
          <p:nvPr/>
        </p:nvSpPr>
        <p:spPr>
          <a:xfrm>
            <a:off x="397749" y="5280072"/>
            <a:ext cx="1168844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355" b="1" dirty="0" smtClean="0">
                <a:solidFill>
                  <a:schemeClr val="tx1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河</a:t>
            </a:r>
            <a:r>
              <a:rPr lang="zh-CN" altLang="en-US" sz="3355" b="1" dirty="0">
                <a:solidFill>
                  <a:schemeClr val="tx1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姆</a:t>
            </a:r>
            <a:r>
              <a:rPr lang="zh-CN" altLang="en-US" sz="3355" b="1" dirty="0" smtClean="0">
                <a:solidFill>
                  <a:schemeClr val="tx1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渡人生活的长江</a:t>
            </a:r>
            <a:r>
              <a:rPr lang="zh-CN" altLang="en-US" sz="3355" b="1" dirty="0">
                <a:solidFill>
                  <a:schemeClr val="tx1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流域，气候湿润，水网密布</a:t>
            </a:r>
            <a:r>
              <a:rPr lang="zh-CN" altLang="en-US" sz="3355" b="1" dirty="0" smtClean="0">
                <a:solidFill>
                  <a:schemeClr val="tx1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。干</a:t>
            </a:r>
            <a:r>
              <a:rPr lang="zh-CN" altLang="en-US" sz="3355" b="1" dirty="0">
                <a:solidFill>
                  <a:schemeClr val="tx1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栏</a:t>
            </a:r>
            <a:r>
              <a:rPr lang="zh-CN" altLang="en-US" sz="3355" b="1" dirty="0" smtClean="0">
                <a:solidFill>
                  <a:schemeClr val="tx1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式建筑高于</a:t>
            </a:r>
            <a:r>
              <a:rPr lang="zh-CN" altLang="en-US" sz="3355" b="1" dirty="0">
                <a:solidFill>
                  <a:schemeClr val="tx1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地面，具有较好的通风、防潮、防野兽功能。</a:t>
            </a:r>
            <a:endParaRPr lang="zh-CN" altLang="en-US" sz="3355" b="1" dirty="0">
              <a:solidFill>
                <a:schemeClr val="tx1"/>
              </a:solidFill>
              <a:highlight>
                <a:srgbClr val="FFFF00"/>
              </a:highlight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" name="矩形 1"/>
          <p:cNvSpPr/>
          <p:nvPr>
            <p:custDataLst>
              <p:tags r:id="rId3"/>
            </p:custDataLst>
          </p:nvPr>
        </p:nvSpPr>
        <p:spPr>
          <a:xfrm>
            <a:off x="3780253" y="130474"/>
            <a:ext cx="4897755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355" b="1">
                <a:solidFill>
                  <a:schemeClr val="accent4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房屋建筑</a:t>
            </a:r>
            <a:r>
              <a:rPr lang="en-US" altLang="zh-CN" sz="3355" b="1">
                <a:solidFill>
                  <a:schemeClr val="accent4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355" b="1">
                <a:solidFill>
                  <a:schemeClr val="accent4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干栏式建筑</a:t>
            </a:r>
            <a:endParaRPr lang="zh-CN" altLang="en-US" sz="3355" b="1">
              <a:solidFill>
                <a:schemeClr val="accent4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3929380" y="188229"/>
            <a:ext cx="4369435" cy="560705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仰韶文化和大汶口文化</a:t>
            </a:r>
            <a:endParaRPr lang="zh-CN" altLang="en-US" sz="32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1" name="文本框 30"/>
          <p:cNvSpPr txBox="1"/>
          <p:nvPr>
            <p:custDataLst>
              <p:tags r:id="rId2"/>
            </p:custDataLst>
          </p:nvPr>
        </p:nvSpPr>
        <p:spPr>
          <a:xfrm>
            <a:off x="539488" y="1070971"/>
            <a:ext cx="70777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小组合作：归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纳半坡人的概况，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完成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表格。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555066" y="1694244"/>
          <a:ext cx="5330825" cy="4655185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506855"/>
                <a:gridCol w="3823970"/>
              </a:tblGrid>
              <a:tr h="506095"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dirty="0"/>
                        <a:t>半坡居民的生活</a:t>
                      </a:r>
                      <a:endParaRPr lang="zh-CN" altLang="en-US" sz="24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 hMerge="1">
                  <a:tcPr>
                    <a:lnL w="3175">
                      <a:solidFill>
                        <a:srgbClr val="FFFFFF"/>
                      </a:solidFill>
                      <a:prstDash val="dot"/>
                    </a:lnL>
                    <a:lnR w="19050" cap="rnd">
                      <a:solidFill>
                        <a:srgbClr val="89D1D3"/>
                      </a:solidFill>
                      <a:prstDash val="solid"/>
                    </a:lnR>
                    <a:lnT w="19050" cap="rnd">
                      <a:solidFill>
                        <a:srgbClr val="89D1D3"/>
                      </a:solidFill>
                      <a:prstDash val="solid"/>
                    </a:lnT>
                    <a:lnB w="19050">
                      <a:solidFill>
                        <a:srgbClr val="89D1D3"/>
                      </a:solidFill>
                      <a:prstDash val="solid"/>
                    </a:lnB>
                    <a:solidFill>
                      <a:srgbClr val="E29A9A"/>
                    </a:solidFill>
                  </a:tcPr>
                </a:tc>
              </a:tr>
              <a:tr h="5054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</a:rPr>
                        <a:t>生活年代</a:t>
                      </a:r>
                      <a:endParaRPr lang="zh-CN" altLang="en-US" sz="18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>
                        <a:solidFill>
                          <a:srgbClr val="89D1D3"/>
                        </a:solidFill>
                      </a:endParaRPr>
                    </a:p>
                  </a:txBody>
                  <a:tcPr/>
                </a:tc>
              </a:tr>
              <a:tr h="6718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 dirty="0" smtClean="0">
                          <a:solidFill>
                            <a:srgbClr val="FF0000"/>
                          </a:solidFill>
                        </a:rPr>
                        <a:t>生活</a:t>
                      </a:r>
                      <a:r>
                        <a:rPr lang="zh-CN" altLang="en-US" sz="1800" b="1" dirty="0">
                          <a:solidFill>
                            <a:srgbClr val="FF0000"/>
                          </a:solidFill>
                        </a:rPr>
                        <a:t>地点</a:t>
                      </a:r>
                      <a:endParaRPr lang="zh-CN" altLang="en-US" sz="18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>
                        <a:solidFill>
                          <a:srgbClr val="404040"/>
                        </a:solidFill>
                      </a:endParaRPr>
                    </a:p>
                  </a:txBody>
                  <a:tcPr/>
                </a:tc>
              </a:tr>
              <a:tr h="5905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 dirty="0" smtClean="0">
                          <a:solidFill>
                            <a:srgbClr val="FF0000"/>
                          </a:solidFill>
                        </a:rPr>
                        <a:t>房屋</a:t>
                      </a:r>
                      <a:r>
                        <a:rPr lang="zh-CN" altLang="en-US" sz="1800" b="1" dirty="0">
                          <a:solidFill>
                            <a:srgbClr val="FF0000"/>
                          </a:solidFill>
                        </a:rPr>
                        <a:t>建筑</a:t>
                      </a:r>
                      <a:endParaRPr lang="zh-CN" altLang="en-US" sz="18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>
                        <a:solidFill>
                          <a:srgbClr val="404040"/>
                        </a:solidFill>
                      </a:endParaRPr>
                    </a:p>
                  </a:txBody>
                  <a:tcPr/>
                </a:tc>
              </a:tr>
              <a:tr h="4648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 dirty="0" smtClean="0">
                          <a:solidFill>
                            <a:srgbClr val="FF0000"/>
                          </a:solidFill>
                        </a:rPr>
                        <a:t>粮食作物</a:t>
                      </a:r>
                      <a:endParaRPr lang="zh-CN" altLang="en-US" sz="18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>
                        <a:solidFill>
                          <a:srgbClr val="404040"/>
                        </a:solidFill>
                      </a:endParaRPr>
                    </a:p>
                  </a:txBody>
                  <a:tcPr/>
                </a:tc>
              </a:tr>
              <a:tr h="5715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 dirty="0" smtClean="0">
                          <a:solidFill>
                            <a:srgbClr val="FF0000"/>
                          </a:solidFill>
                        </a:rPr>
                        <a:t>生产工具</a:t>
                      </a:r>
                      <a:endParaRPr lang="zh-CN" altLang="en-US" sz="18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>
                        <a:solidFill>
                          <a:srgbClr val="404040"/>
                        </a:solidFill>
                      </a:endParaRPr>
                    </a:p>
                  </a:txBody>
                  <a:tcPr/>
                </a:tc>
              </a:tr>
              <a:tr h="4635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 dirty="0" smtClean="0">
                          <a:solidFill>
                            <a:srgbClr val="FF0000"/>
                          </a:solidFill>
                        </a:rPr>
                        <a:t>家畜</a:t>
                      </a:r>
                      <a:r>
                        <a:rPr lang="zh-CN" altLang="en-US" sz="1800" b="1" dirty="0">
                          <a:solidFill>
                            <a:srgbClr val="FF0000"/>
                          </a:solidFill>
                        </a:rPr>
                        <a:t>饲养</a:t>
                      </a:r>
                      <a:endParaRPr lang="zh-CN" altLang="en-US" sz="18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>
                        <a:solidFill>
                          <a:srgbClr val="404040"/>
                        </a:solidFill>
                      </a:endParaRPr>
                    </a:p>
                  </a:txBody>
                  <a:tcPr/>
                </a:tc>
              </a:tr>
              <a:tr h="8813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 dirty="0" smtClean="0">
                          <a:solidFill>
                            <a:srgbClr val="FF0000"/>
                          </a:solidFill>
                        </a:rPr>
                        <a:t>生活</a:t>
                      </a:r>
                      <a:r>
                        <a:rPr lang="zh-CN" altLang="en-US" sz="1800" b="1" dirty="0">
                          <a:solidFill>
                            <a:srgbClr val="FF0000"/>
                          </a:solidFill>
                        </a:rPr>
                        <a:t>用品</a:t>
                      </a:r>
                      <a:endParaRPr lang="zh-CN" altLang="en-US" sz="18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>
                        <a:solidFill>
                          <a:srgbClr val="40404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101291" y="2243769"/>
            <a:ext cx="2071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距今约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6000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163731" y="2786945"/>
            <a:ext cx="3121334" cy="5664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陕西西安（黄河流域）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1736061" y="3453194"/>
            <a:ext cx="2696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半地穴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式房屋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2101291" y="3974518"/>
            <a:ext cx="11036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粟、黍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2012710" y="4503295"/>
            <a:ext cx="30877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石斧、弓箭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、渔叉等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2081649" y="5024831"/>
            <a:ext cx="14801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猪、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狗等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0"/>
            </p:custDataLst>
          </p:nvPr>
        </p:nvSpPr>
        <p:spPr>
          <a:xfrm>
            <a:off x="2044607" y="5518214"/>
            <a:ext cx="39249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装饰品</a:t>
            </a:r>
            <a:r>
              <a:rPr 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乐器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陶埙</a:t>
            </a:r>
            <a:r>
              <a:rPr 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骨针、骨锥</a:t>
            </a:r>
            <a:r>
              <a:rPr 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陶制和石制的</a:t>
            </a:r>
            <a:r>
              <a:rPr 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纺</a:t>
            </a:r>
            <a:r>
              <a:rPr 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纶</a:t>
            </a:r>
            <a:endParaRPr 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95" b="6114"/>
          <a:stretch>
            <a:fillRect/>
          </a:stretch>
        </p:blipFill>
        <p:spPr>
          <a:xfrm>
            <a:off x="8765374" y="1006679"/>
            <a:ext cx="2650909" cy="22954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7" name="组合 6"/>
          <p:cNvGrpSpPr/>
          <p:nvPr/>
        </p:nvGrpSpPr>
        <p:grpSpPr>
          <a:xfrm>
            <a:off x="6082934" y="3345149"/>
            <a:ext cx="5364880" cy="3034359"/>
            <a:chOff x="797" y="1512"/>
            <a:chExt cx="10641" cy="7500"/>
          </a:xfrm>
        </p:grpSpPr>
        <p:sp>
          <p:nvSpPr>
            <p:cNvPr id="14" name="圆角矩形 13"/>
            <p:cNvSpPr/>
            <p:nvPr>
              <p:custDataLst>
                <p:tags r:id="rId12"/>
              </p:custDataLst>
            </p:nvPr>
          </p:nvSpPr>
          <p:spPr>
            <a:xfrm>
              <a:off x="797" y="1512"/>
              <a:ext cx="10641" cy="750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Picture 36" descr="半坡弓箭"/>
            <p:cNvPicPr>
              <a:picLocks noChangeAspect="1" noChangeArrowheads="1"/>
            </p:cNvPicPr>
            <p:nvPr>
              <p:custDataLst>
                <p:tags r:id="rId13"/>
              </p:custDataLst>
            </p:nvPr>
          </p:nvPicPr>
          <p:blipFill>
            <a:blip r:embed="rId14" cstate="print">
              <a:lum bright="-6000" contrast="30000"/>
            </a:blip>
            <a:srcRect l="1953" t="19569" r="378" b="18393"/>
            <a:stretch>
              <a:fillRect/>
            </a:stretch>
          </p:blipFill>
          <p:spPr bwMode="auto">
            <a:xfrm>
              <a:off x="1241" y="1788"/>
              <a:ext cx="5086" cy="2582"/>
            </a:xfrm>
            <a:prstGeom prst="roundRect">
              <a:avLst/>
            </a:prstGeom>
            <a:noFill/>
            <a:ln w="15875">
              <a:noFill/>
              <a:miter lim="800000"/>
              <a:headEnd/>
              <a:tailEnd/>
            </a:ln>
            <a:effectLst>
              <a:softEdge rad="31750"/>
            </a:effectLst>
          </p:spPr>
        </p:pic>
        <p:pic>
          <p:nvPicPr>
            <p:cNvPr id="16" name="Picture 37"/>
            <p:cNvPicPr>
              <a:picLocks noChangeAspect="1" noChangeArrowheads="1"/>
            </p:cNvPicPr>
            <p:nvPr>
              <p:custDataLst>
                <p:tags r:id="rId15"/>
              </p:custDataLst>
            </p:nvPr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87" y="1892"/>
              <a:ext cx="3164" cy="2373"/>
            </a:xfrm>
            <a:prstGeom prst="roundRect">
              <a:avLst/>
            </a:prstGeom>
            <a:noFill/>
            <a:ln w="15875">
              <a:noFill/>
              <a:miter lim="800000"/>
              <a:headEnd/>
              <a:tailEnd/>
            </a:ln>
            <a:effectLst>
              <a:softEdge rad="31750"/>
            </a:effectLst>
          </p:spPr>
        </p:pic>
        <p:pic>
          <p:nvPicPr>
            <p:cNvPr id="18" name="图片 17" descr="半坡遗址石球.jpg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18" cstate="print"/>
            <a:srcRect l="32813" t="2390" r="15624" b="54598"/>
            <a:stretch>
              <a:fillRect/>
            </a:stretch>
          </p:blipFill>
          <p:spPr>
            <a:xfrm>
              <a:off x="5967" y="4676"/>
              <a:ext cx="4921" cy="2720"/>
            </a:xfrm>
            <a:prstGeom prst="roundRect">
              <a:avLst/>
            </a:prstGeom>
            <a:ln>
              <a:noFill/>
            </a:ln>
            <a:effectLst>
              <a:softEdge rad="31750"/>
            </a:effectLst>
          </p:spPr>
        </p:pic>
        <p:pic>
          <p:nvPicPr>
            <p:cNvPr id="19" name="Picture 2" descr="20049717956654"/>
            <p:cNvPicPr>
              <a:picLocks noChangeAspect="1" noChangeArrowheads="1"/>
            </p:cNvPicPr>
            <p:nvPr>
              <p:custDataLst>
                <p:tags r:id="rId19"/>
              </p:custDataLst>
            </p:nvPr>
          </p:nvPicPr>
          <p:blipFill>
            <a:blip r:embed="rId20" cstate="print">
              <a:lum bright="-6000" contrast="12000"/>
            </a:blip>
            <a:srcRect l="3169" r="2203" b="16589"/>
            <a:stretch>
              <a:fillRect/>
            </a:stretch>
          </p:blipFill>
          <p:spPr bwMode="auto">
            <a:xfrm>
              <a:off x="1018" y="4676"/>
              <a:ext cx="4633" cy="3230"/>
            </a:xfrm>
            <a:prstGeom prst="round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  <a:softEdge rad="63500"/>
            </a:effec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1" grpId="0"/>
      <p:bldP spid="10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W020100818534203640711"/>
          <p:cNvPicPr>
            <a:picLocks noChangeAspect="1" noChangeArrowheads="1"/>
          </p:cNvPicPr>
          <p:nvPr/>
        </p:nvPicPr>
        <p:blipFill>
          <a:blip r:embed="rId1" r:link="rId2" cstate="print"/>
          <a:stretch>
            <a:fillRect/>
          </a:stretch>
        </p:blipFill>
        <p:spPr bwMode="auto">
          <a:xfrm>
            <a:off x="522766" y="1243138"/>
            <a:ext cx="3481433" cy="2359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1928150" y="3910185"/>
            <a:ext cx="4152099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地穴式圆形房屋复原图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7197"/>
          <p:cNvSpPr/>
          <p:nvPr/>
        </p:nvSpPr>
        <p:spPr>
          <a:xfrm>
            <a:off x="1928150" y="4511777"/>
            <a:ext cx="8603637" cy="70788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△</a:t>
            </a:r>
            <a:r>
              <a:rPr lang="zh-CN" altLang="en-US" sz="288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半地穴式圆形房屋与</a:t>
            </a:r>
            <a:r>
              <a:rPr lang="zh-CN" altLang="en-US" sz="2880" b="1" dirty="0" smtClean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当地的自然环境</a:t>
            </a:r>
            <a:r>
              <a:rPr lang="zh-CN" altLang="en-US" sz="288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有什么关系？</a:t>
            </a:r>
            <a:endParaRPr lang="zh-CN" altLang="en-US" sz="2880" b="1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矩形 7197"/>
          <p:cNvSpPr/>
          <p:nvPr/>
        </p:nvSpPr>
        <p:spPr>
          <a:xfrm>
            <a:off x="872490" y="5243550"/>
            <a:ext cx="1054036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355" b="1" dirty="0" smtClean="0">
                <a:solidFill>
                  <a:schemeClr val="tx1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半坡人生活的黄河</a:t>
            </a:r>
            <a:r>
              <a:rPr lang="zh-CN" altLang="en-US" sz="3355" b="1" dirty="0">
                <a:solidFill>
                  <a:schemeClr val="tx1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流域，冬季较冷，夏季较热，河流</a:t>
            </a:r>
            <a:r>
              <a:rPr lang="zh-CN" altLang="en-US" sz="3355" b="1" dirty="0" smtClean="0">
                <a:solidFill>
                  <a:schemeClr val="tx1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较少，半</a:t>
            </a:r>
            <a:r>
              <a:rPr lang="zh-CN" altLang="en-US" sz="3355" b="1" dirty="0">
                <a:solidFill>
                  <a:schemeClr val="tx1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地穴式房屋</a:t>
            </a:r>
            <a:r>
              <a:rPr lang="zh-CN" altLang="en-US" sz="3355" b="1" dirty="0" smtClean="0">
                <a:solidFill>
                  <a:schemeClr val="tx1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冬暖夏凉，有利于防寒保暖。</a:t>
            </a:r>
            <a:endParaRPr lang="zh-CN" altLang="en-US" sz="3355" b="1" dirty="0">
              <a:solidFill>
                <a:schemeClr val="tx1"/>
              </a:solidFill>
              <a:highlight>
                <a:srgbClr val="FFFF00"/>
              </a:highlight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1266" name="矩形 1"/>
          <p:cNvSpPr/>
          <p:nvPr>
            <p:custDataLst>
              <p:tags r:id="rId3"/>
            </p:custDataLst>
          </p:nvPr>
        </p:nvSpPr>
        <p:spPr>
          <a:xfrm>
            <a:off x="3620868" y="90178"/>
            <a:ext cx="5359159" cy="60862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355" b="1" dirty="0">
                <a:solidFill>
                  <a:schemeClr val="accent4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房屋建筑</a:t>
            </a:r>
            <a:r>
              <a:rPr lang="en-US" altLang="zh-CN" sz="3355" b="1" dirty="0">
                <a:solidFill>
                  <a:schemeClr val="accent4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355" b="1" dirty="0">
                <a:solidFill>
                  <a:schemeClr val="accent4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半地穴</a:t>
            </a:r>
            <a:r>
              <a:rPr lang="zh-CN" altLang="en-US" sz="3355" b="1" dirty="0" smtClean="0">
                <a:solidFill>
                  <a:schemeClr val="accent4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式房屋</a:t>
            </a:r>
            <a:endParaRPr lang="zh-CN" altLang="en-US" sz="3355" b="1" dirty="0">
              <a:solidFill>
                <a:schemeClr val="accent4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1745" name="内容占位符 3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clrChange>
              <a:clrFrom>
                <a:srgbClr val="F5F5F6">
                  <a:alpha val="100000"/>
                </a:srgbClr>
              </a:clrFrom>
              <a:clrTo>
                <a:srgbClr val="F5F5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73830" y="1023620"/>
            <a:ext cx="3743960" cy="2769870"/>
          </a:xfrm>
          <a:prstGeom prst="round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7625715" y="1242060"/>
            <a:ext cx="4051935" cy="3140710"/>
            <a:chOff x="12009" y="1956"/>
            <a:chExt cx="6381" cy="4946"/>
          </a:xfrm>
        </p:grpSpPr>
        <p:sp>
          <p:nvSpPr>
            <p:cNvPr id="5" name="文本框 4"/>
            <p:cNvSpPr txBox="1"/>
            <p:nvPr/>
          </p:nvSpPr>
          <p:spPr>
            <a:xfrm>
              <a:off x="14784" y="6078"/>
              <a:ext cx="1565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窑洞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0" name="图片 9" descr="微信图片_20220912213020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 cstate="print"/>
            <a:stretch>
              <a:fillRect/>
            </a:stretch>
          </p:blipFill>
          <p:spPr>
            <a:xfrm>
              <a:off x="12009" y="1956"/>
              <a:ext cx="6381" cy="401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38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69783" y="980613"/>
          <a:ext cx="11296625" cy="5411798"/>
        </p:xfrm>
        <a:graphic>
          <a:graphicData uri="http://schemas.openxmlformats.org/drawingml/2006/table">
            <a:tbl>
              <a:tblPr/>
              <a:tblGrid>
                <a:gridCol w="1026100"/>
                <a:gridCol w="1091498"/>
                <a:gridCol w="966470"/>
                <a:gridCol w="3843122"/>
                <a:gridCol w="4369435"/>
              </a:tblGrid>
              <a:tr h="4927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3" marR="91433" marT="34295" marB="3429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36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3" marR="91433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36000"/>
                      </a:schemeClr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河姆</a:t>
                      </a:r>
                      <a:r>
                        <a:rPr kumimoji="1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渡人</a:t>
                      </a:r>
                      <a:endParaRPr kumimoji="1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33" marR="91433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36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半坡人</a:t>
                      </a:r>
                      <a:endParaRPr kumimoji="1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33" marR="91433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36000"/>
                      </a:schemeClr>
                    </a:solidFill>
                  </a:tcPr>
                </a:tc>
              </a:tr>
              <a:tr h="492937">
                <a:tc rowSpan="8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不同点</a:t>
                      </a:r>
                      <a:endParaRPr kumimoji="1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33" marR="91433" marT="34295" marB="3429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生活年代</a:t>
                      </a:r>
                      <a:endParaRPr kumimoji="1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33" marR="91433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3" marR="91433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3" marR="91433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937">
                <a:tc vMerge="1">
                  <a:tcPr marL="91433" marR="91433" marT="34295" marB="3429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生活地点</a:t>
                      </a:r>
                      <a:endParaRPr kumimoji="1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33" marR="91433" marT="34295" marB="3429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3" marR="91433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3" marR="91433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937">
                <a:tc vMerge="1">
                  <a:tcPr marL="91433" marR="91433" marT="34295" marB="3429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地处流域</a:t>
                      </a:r>
                      <a:endParaRPr kumimoji="1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33" marR="91433" marT="34295" marB="3429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3" marR="91433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3" marR="91433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937">
                <a:tc vMerge="1">
                  <a:tcPr marL="91433" marR="91433" marT="34295" marB="3429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楷体" panose="02010609060101010101" pitchFamily="49" charset="-122"/>
                        </a:rPr>
                        <a:t>原始</a:t>
                      </a:r>
                      <a:endParaRPr kumimoji="1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楷体" panose="02010609060101010101" pitchFamily="49" charset="-122"/>
                        </a:rPr>
                        <a:t>农业</a:t>
                      </a:r>
                      <a:endParaRPr kumimoji="1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33" marR="91433" marT="34295" marB="3429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农作物</a:t>
                      </a:r>
                      <a:endParaRPr kumimoji="1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33" marR="91433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3" marR="91433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3" marR="91433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3285">
                <a:tc vMerge="1"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楷体" panose="02010609060101010101" pitchFamily="49" charset="-122"/>
                        </a:rPr>
                        <a:t>农具</a:t>
                      </a:r>
                      <a:endParaRPr kumimoji="1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33" marR="91433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3" marR="91433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3" marR="91433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937">
                <a:tc vMerge="1">
                  <a:tcPr marL="91433" marR="91433" marT="34295" marB="3429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楷体" panose="02010609060101010101" pitchFamily="49" charset="-122"/>
                        </a:rPr>
                        <a:t>原始畜牧业</a:t>
                      </a:r>
                      <a:endParaRPr kumimoji="1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91433" marR="91433" marT="34295" marB="3429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3" marR="91433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3" marR="91433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937">
                <a:tc vMerge="1">
                  <a:tcPr marL="91433" marR="91433" marT="34295" marB="3429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原始手工业</a:t>
                      </a:r>
                      <a:endParaRPr kumimoji="1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33" marR="91433" marT="34295" marB="3429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marL="91433" marR="91433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3" marR="91433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395">
                <a:tc vMerge="1">
                  <a:tcPr marL="91433" marR="91433" marT="34295" marB="3429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建筑形式</a:t>
                      </a:r>
                      <a:endParaRPr kumimoji="1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33" marR="91433" marT="34295" marB="3429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3" marR="91433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3" marR="91433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47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000" b="1" dirty="0">
                          <a:ln>
                            <a:noFill/>
                          </a:ln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相同</a:t>
                      </a:r>
                      <a:r>
                        <a:rPr kumimoji="1" lang="zh-CN" altLang="en-US" sz="2000" b="1" dirty="0" smtClean="0">
                          <a:ln>
                            <a:noFill/>
                          </a:ln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点</a:t>
                      </a:r>
                      <a:endParaRPr kumimoji="1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33" marR="91433" marT="34295" marB="3429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3" marR="91433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 marL="91433" marR="91433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8453353" y="1519689"/>
            <a:ext cx="2265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距今约</a:t>
            </a:r>
            <a:r>
              <a:rPr lang="en-US" altLang="zh-CN" sz="2400" b="1" dirty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6000</a:t>
            </a:r>
            <a:r>
              <a:rPr lang="zh-CN" altLang="en-US" sz="2400" b="1" dirty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</a:t>
            </a:r>
            <a:endParaRPr lang="zh-CN" altLang="en-US" sz="2400" b="1" dirty="0">
              <a:solidFill>
                <a:schemeClr val="accent5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92882" y="1537166"/>
            <a:ext cx="23850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距今约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7000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32227" y="1997541"/>
            <a:ext cx="2966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浙江余姚河姆渡村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10322" y="2479232"/>
            <a:ext cx="15601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长江流域</a:t>
            </a:r>
            <a:endParaRPr lang="zh-CN" altLang="en-US" sz="2400" b="1" dirty="0">
              <a:solidFill>
                <a:srgbClr val="FF0000"/>
              </a:solidFill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94289" y="2989038"/>
            <a:ext cx="9486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水稻</a:t>
            </a:r>
            <a:endParaRPr lang="zh-CN" altLang="en-US" sz="2400" b="1" dirty="0">
              <a:solidFill>
                <a:srgbClr val="FF0000"/>
              </a:solidFill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307049" y="3415857"/>
            <a:ext cx="25380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24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磨制石器，骨耜</a:t>
            </a:r>
            <a:endParaRPr lang="zh-CN" altLang="en-US" sz="24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312443" y="3870651"/>
            <a:ext cx="24777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</a:t>
            </a:r>
            <a:r>
              <a:rPr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猪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、狗为主</a:t>
            </a:r>
            <a:endParaRPr sz="2400" b="1" dirty="0" err="1">
              <a:solidFill>
                <a:srgbClr val="FF0000"/>
              </a:solidFill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441164" y="4370530"/>
            <a:ext cx="41598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400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黑</a:t>
            </a:r>
            <a:r>
              <a:rPr sz="2400" b="1" dirty="0" smtClean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陶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</a:t>
            </a:r>
            <a:r>
              <a:rPr sz="24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玉器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</a:t>
            </a:r>
            <a:r>
              <a:rPr sz="24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乐器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</a:t>
            </a:r>
            <a:r>
              <a:rPr sz="2400" b="1" dirty="0" err="1" smtClean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天然漆</a:t>
            </a:r>
            <a:endParaRPr lang="zh-CN" altLang="en-US" sz="2400" b="1" dirty="0" err="1">
              <a:solidFill>
                <a:srgbClr val="FF0000"/>
              </a:solidFill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445611" y="4863238"/>
            <a:ext cx="2139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干栏</a:t>
            </a:r>
            <a:r>
              <a:rPr sz="2400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式</a:t>
            </a:r>
            <a:r>
              <a:rPr lang="zh-CN" altLang="en-US" sz="2400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建筑</a:t>
            </a:r>
            <a:endParaRPr lang="zh-CN" altLang="en-US" sz="2400" b="1" dirty="0">
              <a:solidFill>
                <a:srgbClr val="FF0000"/>
              </a:solidFill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015203" y="4855769"/>
            <a:ext cx="31343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2400" b="1" dirty="0" err="1" smtClean="0">
                <a:solidFill>
                  <a:schemeClr val="accent5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半地穴式房屋</a:t>
            </a:r>
            <a:endParaRPr lang="zh-CN" altLang="en-US" sz="2400" b="1" dirty="0" err="1">
              <a:solidFill>
                <a:schemeClr val="accent5"/>
              </a:solidFill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873962" y="3865670"/>
            <a:ext cx="1519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猪、</a:t>
            </a:r>
            <a:r>
              <a:rPr lang="zh-CN" altLang="en-US" sz="2400" b="1" dirty="0" smtClean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狗等</a:t>
            </a:r>
            <a:endParaRPr lang="zh-CN" altLang="en-US" sz="2400" b="1" dirty="0">
              <a:solidFill>
                <a:schemeClr val="accent5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268536" y="3436043"/>
            <a:ext cx="46412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磨制</a:t>
            </a:r>
            <a:r>
              <a:rPr lang="zh-CN" altLang="en-US" sz="2400" b="1" dirty="0" smtClean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石器，骨器、弓箭、渔叉等</a:t>
            </a:r>
            <a:endParaRPr lang="zh-CN" altLang="en-US" sz="2400" b="1" dirty="0">
              <a:solidFill>
                <a:schemeClr val="accent5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894105" y="2989038"/>
            <a:ext cx="12165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accent5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粟</a:t>
            </a:r>
            <a:r>
              <a:rPr lang="zh-CN" altLang="en-US" sz="2400" b="1" dirty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2400" b="1" dirty="0" smtClean="0">
                <a:solidFill>
                  <a:schemeClr val="accent5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黍</a:t>
            </a:r>
            <a:endParaRPr lang="zh-CN" altLang="en-US" sz="2400" b="1" dirty="0">
              <a:solidFill>
                <a:schemeClr val="accent5"/>
              </a:solidFill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720537" y="2479232"/>
            <a:ext cx="15830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5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黄河流域</a:t>
            </a:r>
            <a:endParaRPr lang="zh-CN" altLang="en-US" sz="2400" b="1" dirty="0">
              <a:solidFill>
                <a:schemeClr val="accent5"/>
              </a:solidFill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094042" y="2018857"/>
            <a:ext cx="29171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陕西西安半坡村</a:t>
            </a:r>
            <a:endParaRPr lang="zh-CN" altLang="en-US" sz="2400" b="1" dirty="0">
              <a:solidFill>
                <a:schemeClr val="accent5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439039" y="4370530"/>
            <a:ext cx="42271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2400" b="1" dirty="0" err="1" smtClean="0">
                <a:solidFill>
                  <a:schemeClr val="accent5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彩陶</a:t>
            </a:r>
            <a:r>
              <a:rPr lang="zh-CN" altLang="en-US" sz="2400" b="1" dirty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</a:t>
            </a:r>
            <a:r>
              <a:rPr sz="2400" b="1" dirty="0" err="1" smtClean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装饰品</a:t>
            </a:r>
            <a:r>
              <a:rPr lang="zh-CN" altLang="en-US" sz="2400" b="1" dirty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</a:t>
            </a:r>
            <a:r>
              <a:rPr sz="2400" b="1" dirty="0" err="1" smtClean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乐器</a:t>
            </a:r>
            <a:r>
              <a:rPr lang="zh-CN" altLang="en-US" sz="2400" b="1" dirty="0" smtClean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</a:t>
            </a:r>
            <a:r>
              <a:rPr sz="2400" b="1" dirty="0" err="1" smtClean="0">
                <a:solidFill>
                  <a:schemeClr val="accent5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纺织</a:t>
            </a:r>
            <a:endParaRPr lang="zh-CN" altLang="en-US" sz="2400" b="1" dirty="0" err="1">
              <a:solidFill>
                <a:schemeClr val="accent5"/>
              </a:solidFill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239413" y="172632"/>
            <a:ext cx="38797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比较河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姆渡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人与半坡人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1524083" y="5405442"/>
            <a:ext cx="10142151" cy="8552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都生活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在大河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流域；都发展了原始农业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，饲养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家畜；都过着定居生活；都使用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磨制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石器；都会制作陶器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>
            <p:custDataLst>
              <p:tags r:id="rId1"/>
            </p:custDataLst>
          </p:nvPr>
        </p:nvSpPr>
        <p:spPr>
          <a:xfrm>
            <a:off x="3286319" y="1789186"/>
            <a:ext cx="2374711" cy="830997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河南灵宝西坡遗址的大房子基址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/>
          <p:nvPr>
            <p:custDataLst>
              <p:tags r:id="rId2"/>
            </p:custDataLst>
          </p:nvPr>
        </p:nvSpPr>
        <p:spPr>
          <a:xfrm>
            <a:off x="4457909" y="4558991"/>
            <a:ext cx="2406242" cy="1200329"/>
          </a:xfrm>
          <a:prstGeom prst="rect">
            <a:avLst/>
          </a:prstGeom>
          <a:noFill/>
          <a:ln w="19050">
            <a:solidFill>
              <a:srgbClr val="E62191"/>
            </a:solidFill>
            <a:prstDash val="sysDash"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 dirty="0" smtClean="0">
                <a:solidFill>
                  <a:schemeClr val="tx1"/>
                </a:solidFill>
                <a:effectLst/>
              </a:rPr>
              <a:t>氏族成员之间地位平等，没有明显的贫富分化</a:t>
            </a:r>
            <a:endParaRPr lang="zh-CN" altLang="en-US" sz="2400" b="1" dirty="0">
              <a:solidFill>
                <a:schemeClr val="tx1"/>
              </a:solidFill>
              <a:effectLst/>
            </a:endParaRPr>
          </a:p>
        </p:txBody>
      </p:sp>
      <p:sp>
        <p:nvSpPr>
          <p:cNvPr id="17" name="文本框 16"/>
          <p:cNvSpPr txBox="1"/>
          <p:nvPr>
            <p:custDataLst>
              <p:tags r:id="rId3"/>
            </p:custDataLst>
          </p:nvPr>
        </p:nvSpPr>
        <p:spPr>
          <a:xfrm>
            <a:off x="8237648" y="1997873"/>
            <a:ext cx="2711562" cy="1200329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山东章丘焦家遗址出土的大汶口随葬品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——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成套陶器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021240" y="145380"/>
            <a:ext cx="43705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仰韶文化与大汶口文化</a:t>
            </a:r>
            <a:endParaRPr lang="zh-CN" altLang="en-US" sz="3200" b="1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8237648" y="3332081"/>
            <a:ext cx="2711562" cy="1569660"/>
          </a:xfrm>
          <a:prstGeom prst="rect">
            <a:avLst/>
          </a:prstGeom>
          <a:noFill/>
          <a:ln w="19050">
            <a:solidFill>
              <a:srgbClr val="E62191"/>
            </a:solidFill>
            <a:prstDash val="sysDash"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 dirty="0" smtClean="0">
                <a:solidFill>
                  <a:schemeClr val="tx1"/>
                </a:solidFill>
                <a:effectLst/>
              </a:rPr>
              <a:t>当时同一群体内部已经出现了贫富分化，加快了迈向文明社会的步伐</a:t>
            </a:r>
            <a:endParaRPr lang="zh-CN" altLang="en-US" sz="2400" b="1" dirty="0">
              <a:solidFill>
                <a:schemeClr val="tx1"/>
              </a:solidFill>
              <a:effectLst/>
            </a:endParaRPr>
          </a:p>
        </p:txBody>
      </p:sp>
      <p:pic>
        <p:nvPicPr>
          <p:cNvPr id="1026" name="Picture 2" descr="C:\Users\Administrator\Desktop\97fc2ac2ly4gaa8d6aeb3j20jw0ime8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7125" y="2039878"/>
            <a:ext cx="1984288" cy="1856806"/>
          </a:xfrm>
          <a:prstGeom prst="rect">
            <a:avLst/>
          </a:prstGeom>
          <a:noFill/>
        </p:spPr>
      </p:pic>
      <p:pic>
        <p:nvPicPr>
          <p:cNvPr id="1028" name="Picture 4" descr="https://u2.huatu.com/uploads/allimg/180118/660517-1P11Q134442A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24800" y="1975342"/>
            <a:ext cx="2251879" cy="1820832"/>
          </a:xfrm>
          <a:prstGeom prst="rect">
            <a:avLst/>
          </a:prstGeom>
          <a:noFill/>
        </p:spPr>
      </p:pic>
      <p:sp>
        <p:nvSpPr>
          <p:cNvPr id="10" name="文本框 14"/>
          <p:cNvSpPr txBox="1"/>
          <p:nvPr>
            <p:custDataLst>
              <p:tags r:id="rId8"/>
            </p:custDataLst>
          </p:nvPr>
        </p:nvSpPr>
        <p:spPr>
          <a:xfrm>
            <a:off x="3254788" y="2754547"/>
            <a:ext cx="2406242" cy="1200329"/>
          </a:xfrm>
          <a:prstGeom prst="rect">
            <a:avLst/>
          </a:prstGeom>
          <a:noFill/>
          <a:ln w="19050">
            <a:solidFill>
              <a:srgbClr val="E62191"/>
            </a:solidFill>
            <a:prstDash val="sysDash"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400" b="1" dirty="0" smtClean="0">
                <a:solidFill>
                  <a:schemeClr val="tx1"/>
                </a:solidFill>
                <a:effectLst/>
              </a:rPr>
              <a:t>可能是氏族首领居住或处理部落事务的场所</a:t>
            </a:r>
            <a:endParaRPr lang="zh-CN" altLang="en-US" sz="2400" b="1" dirty="0">
              <a:solidFill>
                <a:schemeClr val="tx1"/>
              </a:solidFill>
              <a:effectLst/>
            </a:endParaRPr>
          </a:p>
        </p:txBody>
      </p:sp>
      <p:sp>
        <p:nvSpPr>
          <p:cNvPr id="12" name="文本框 10"/>
          <p:cNvSpPr txBox="1"/>
          <p:nvPr>
            <p:custDataLst>
              <p:tags r:id="rId9"/>
            </p:custDataLst>
          </p:nvPr>
        </p:nvSpPr>
        <p:spPr>
          <a:xfrm>
            <a:off x="1016645" y="4374325"/>
            <a:ext cx="2944535" cy="1569660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考古学家还发现多处仰韶文化的公共墓地，其墓葬规模和随葬品数量看不出显著差别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17" grpId="0" animBg="1"/>
      <p:bldP spid="6" grpId="0" animBg="1"/>
      <p:bldP spid="10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206605" cy="6859270"/>
          </a:xfrm>
          <a:prstGeom prst="rect">
            <a:avLst/>
          </a:prstGeom>
          <a:solidFill>
            <a:srgbClr val="000000">
              <a:alpha val="0"/>
            </a:srgbClr>
          </a:solidFill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9"/>
          <p:cNvGrpSpPr/>
          <p:nvPr/>
        </p:nvGrpSpPr>
        <p:grpSpPr>
          <a:xfrm>
            <a:off x="252095" y="4413518"/>
            <a:ext cx="11369040" cy="2271395"/>
            <a:chOff x="-186" y="457"/>
            <a:chExt cx="17904" cy="3577"/>
          </a:xfrm>
        </p:grpSpPr>
        <p:cxnSp>
          <p:nvCxnSpPr>
            <p:cNvPr id="18" name="直接箭头连接符 17"/>
            <p:cNvCxnSpPr/>
            <p:nvPr>
              <p:custDataLst>
                <p:tags r:id="rId2"/>
              </p:custDataLst>
            </p:nvPr>
          </p:nvCxnSpPr>
          <p:spPr>
            <a:xfrm flipH="1">
              <a:off x="16013" y="1954"/>
              <a:ext cx="11" cy="925"/>
            </a:xfrm>
            <a:prstGeom prst="straightConnector1">
              <a:avLst/>
            </a:prstGeom>
            <a:solidFill>
              <a:srgbClr val="002060"/>
            </a:solidFill>
            <a:ln w="381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arrow" w="med" len="med"/>
            </a:ln>
          </p:spPr>
        </p:cxnSp>
        <p:sp>
          <p:nvSpPr>
            <p:cNvPr id="17" name="矩形 16"/>
            <p:cNvSpPr/>
            <p:nvPr>
              <p:custDataLst>
                <p:tags r:id="rId3"/>
              </p:custDataLst>
            </p:nvPr>
          </p:nvSpPr>
          <p:spPr>
            <a:xfrm>
              <a:off x="-186" y="786"/>
              <a:ext cx="5890" cy="1539"/>
            </a:xfrm>
            <a:prstGeom prst="rect">
              <a:avLst/>
            </a:prstGeom>
            <a:solidFill>
              <a:srgbClr val="002060"/>
            </a:solidFill>
            <a:ln w="9525" cap="flat" cmpd="sng">
              <a:noFill/>
              <a:prstDash val="solid"/>
              <a:miter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soft" dir="t"/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square">
              <a:spAutoFit/>
            </a:bodyPr>
            <a:lstStyle/>
            <a:p>
              <a:pPr marR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anose="05000000000000000000" charset="0"/>
                <a:buNone/>
              </a:pPr>
              <a:r>
                <a:rPr kumimoji="0" lang="zh-CN" altLang="en-US" sz="2400" b="1" i="0" u="none" strike="noStrike" kern="1200" cap="none" spc="0" normalizeH="0" baseline="0" noProof="1"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根本原因：</a:t>
              </a:r>
              <a:r>
                <a:rPr kumimoji="0" lang="zh-CN" altLang="en-US" sz="2400" b="1" i="0" u="none" strike="noStrike" kern="1200" cap="none" spc="0" normalizeH="0" baseline="0" noProof="1" smtClean="0"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农业、</a:t>
              </a:r>
              <a:r>
                <a:rPr kumimoji="0" lang="zh-CN" altLang="en-US" sz="2400" b="1" i="0" u="none" strike="noStrike" kern="1200" cap="none" spc="0" normalizeH="0" baseline="0" noProof="1"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畜牧业的发展（生产力发展）</a:t>
              </a:r>
              <a:endParaRPr kumimoji="0" lang="zh-CN" altLang="en-US" sz="2400" b="1" i="0" u="none" strike="noStrike" kern="1200" cap="none" spc="0" normalizeH="0" baseline="0" noProof="1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cxnSp>
          <p:nvCxnSpPr>
            <p:cNvPr id="20" name="直接箭头连接符 19"/>
            <p:cNvCxnSpPr/>
            <p:nvPr>
              <p:custDataLst>
                <p:tags r:id="rId4"/>
              </p:custDataLst>
            </p:nvPr>
          </p:nvCxnSpPr>
          <p:spPr>
            <a:xfrm flipV="1">
              <a:off x="5704" y="1566"/>
              <a:ext cx="2568" cy="19"/>
            </a:xfrm>
            <a:prstGeom prst="straightConnector1">
              <a:avLst/>
            </a:prstGeom>
            <a:solidFill>
              <a:srgbClr val="002060"/>
            </a:solidFill>
            <a:ln w="381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arrow" w="med" len="med"/>
            </a:ln>
          </p:spPr>
        </p:cxnSp>
        <p:sp>
          <p:nvSpPr>
            <p:cNvPr id="24" name="矩形 23"/>
            <p:cNvSpPr/>
            <p:nvPr>
              <p:custDataLst>
                <p:tags r:id="rId5"/>
              </p:custDataLst>
            </p:nvPr>
          </p:nvSpPr>
          <p:spPr>
            <a:xfrm>
              <a:off x="8227" y="1213"/>
              <a:ext cx="3465" cy="741"/>
            </a:xfrm>
            <a:prstGeom prst="rect">
              <a:avLst/>
            </a:prstGeom>
            <a:solidFill>
              <a:srgbClr val="002060"/>
            </a:solidFill>
            <a:ln w="9525" cap="flat" cmpd="sng">
              <a:noFill/>
              <a:prstDash val="solid"/>
              <a:miter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soft" dir="t"/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square">
              <a:spAutoFit/>
            </a:bodyPr>
            <a:lstStyle/>
            <a:p>
              <a:pPr lvl="0" algn="l" eaLnBrk="0" fontAlgn="base" hangingPunct="0">
                <a:lnSpc>
                  <a:spcPct val="110000"/>
                </a:lnSpc>
                <a:buClrTx/>
                <a:buSzTx/>
                <a:buFont typeface="Wingdings" panose="05000000000000000000" charset="0"/>
              </a:pPr>
              <a:r>
                <a:rPr lang="zh-CN" altLang="en-US" sz="2400" b="1" dirty="0"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出现剩余产品</a:t>
              </a:r>
              <a:endParaRPr lang="zh-CN" altLang="en-US" sz="2400" b="1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25" name="矩形 24"/>
            <p:cNvSpPr/>
            <p:nvPr>
              <p:custDataLst>
                <p:tags r:id="rId6"/>
              </p:custDataLst>
            </p:nvPr>
          </p:nvSpPr>
          <p:spPr>
            <a:xfrm>
              <a:off x="14557" y="1151"/>
              <a:ext cx="3008" cy="741"/>
            </a:xfrm>
            <a:prstGeom prst="rect">
              <a:avLst/>
            </a:prstGeom>
            <a:solidFill>
              <a:srgbClr val="002060"/>
            </a:solidFill>
            <a:ln w="9525" cap="flat" cmpd="sng">
              <a:noFill/>
              <a:prstDash val="solid"/>
              <a:miter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soft" dir="t"/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square">
              <a:spAutoFit/>
            </a:bodyPr>
            <a:lstStyle/>
            <a:p>
              <a:pPr lvl="0" algn="l" eaLnBrk="0" fontAlgn="base" hangingPunct="0">
                <a:lnSpc>
                  <a:spcPct val="110000"/>
                </a:lnSpc>
                <a:buClrTx/>
                <a:buSzTx/>
                <a:buFont typeface="Wingdings" panose="05000000000000000000" charset="0"/>
              </a:pPr>
              <a:r>
                <a:rPr lang="zh-CN" altLang="en-US" sz="2400" b="1" dirty="0"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私有制产生</a:t>
              </a:r>
              <a:endParaRPr lang="zh-CN" altLang="en-US" sz="2400" b="1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26" name="矩形 25"/>
            <p:cNvSpPr/>
            <p:nvPr>
              <p:custDataLst>
                <p:tags r:id="rId7"/>
              </p:custDataLst>
            </p:nvPr>
          </p:nvSpPr>
          <p:spPr>
            <a:xfrm>
              <a:off x="14463" y="2921"/>
              <a:ext cx="3255" cy="741"/>
            </a:xfrm>
            <a:prstGeom prst="rect">
              <a:avLst/>
            </a:prstGeom>
            <a:solidFill>
              <a:srgbClr val="002060"/>
            </a:solidFill>
            <a:ln w="9525" cap="flat" cmpd="sng">
              <a:noFill/>
              <a:prstDash val="solid"/>
              <a:miter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soft" dir="t"/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square">
              <a:spAutoFit/>
            </a:bodyPr>
            <a:lstStyle/>
            <a:p>
              <a:pPr lvl="0" algn="l" eaLnBrk="0" fontAlgn="base" hangingPunct="0">
                <a:lnSpc>
                  <a:spcPct val="110000"/>
                </a:lnSpc>
                <a:buClrTx/>
                <a:buSzTx/>
                <a:buFont typeface="Wingdings" panose="05000000000000000000" charset="0"/>
              </a:pPr>
              <a:r>
                <a:rPr lang="zh-CN" altLang="en-US" sz="2400" b="1" dirty="0" smtClean="0"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贫富分化出现</a:t>
              </a:r>
              <a:endParaRPr lang="zh-CN" altLang="en-US" sz="2400" b="1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27" name="矩形 26"/>
            <p:cNvSpPr/>
            <p:nvPr>
              <p:custDataLst>
                <p:tags r:id="rId8"/>
              </p:custDataLst>
            </p:nvPr>
          </p:nvSpPr>
          <p:spPr>
            <a:xfrm>
              <a:off x="9523" y="2609"/>
              <a:ext cx="2458" cy="1425"/>
            </a:xfrm>
            <a:prstGeom prst="rect">
              <a:avLst/>
            </a:prstGeom>
            <a:solidFill>
              <a:srgbClr val="002060"/>
            </a:solidFill>
            <a:ln w="9525" cap="flat" cmpd="sng">
              <a:noFill/>
              <a:prstDash val="solid"/>
              <a:miter/>
              <a:headEnd type="none" w="med" len="med"/>
              <a:tailEnd type="none" w="med" len="med"/>
            </a:ln>
            <a:effectLst/>
            <a:scene3d>
              <a:camera prst="orthographicFront">
                <a:rot lat="0" lon="0" rev="0"/>
              </a:camera>
              <a:lightRig rig="soft" dir="t"/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square">
              <a:spAutoFit/>
            </a:bodyPr>
            <a:lstStyle/>
            <a:p>
              <a:pPr lvl="0" algn="l" eaLnBrk="0" fontAlgn="base" hangingPunct="0">
                <a:lnSpc>
                  <a:spcPct val="110000"/>
                </a:lnSpc>
                <a:buClrTx/>
                <a:buSzTx/>
                <a:buFont typeface="Wingdings" panose="05000000000000000000" charset="0"/>
              </a:pPr>
              <a:r>
                <a:rPr lang="zh-CN" altLang="en-US" sz="2400" b="1" dirty="0" smtClean="0"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加快进入文明社会</a:t>
              </a:r>
              <a:endParaRPr lang="zh-CN" altLang="en-US" sz="2400" b="1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cxnSp>
          <p:nvCxnSpPr>
            <p:cNvPr id="30" name="直接箭头连接符 29"/>
            <p:cNvCxnSpPr/>
            <p:nvPr>
              <p:custDataLst>
                <p:tags r:id="rId9"/>
              </p:custDataLst>
            </p:nvPr>
          </p:nvCxnSpPr>
          <p:spPr>
            <a:xfrm flipH="1" flipV="1">
              <a:off x="11981" y="3312"/>
              <a:ext cx="2414" cy="10"/>
            </a:xfrm>
            <a:prstGeom prst="straightConnector1">
              <a:avLst/>
            </a:prstGeom>
            <a:solidFill>
              <a:srgbClr val="002060"/>
            </a:solidFill>
            <a:ln w="381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arrow" w="med" len="med"/>
            </a:ln>
          </p:spPr>
        </p:cxnSp>
        <p:sp>
          <p:nvSpPr>
            <p:cNvPr id="4" name="Текст 13"/>
            <p:cNvSpPr txBox="1"/>
            <p:nvPr>
              <p:custDataLst>
                <p:tags r:id="rId10"/>
              </p:custDataLst>
            </p:nvPr>
          </p:nvSpPr>
          <p:spPr>
            <a:xfrm>
              <a:off x="5704" y="521"/>
              <a:ext cx="2550" cy="929"/>
            </a:xfrm>
            <a:prstGeom prst="rect">
              <a:avLst/>
            </a:prstGeom>
            <a:ln>
              <a:noFill/>
            </a:ln>
          </p:spPr>
          <p:txBody>
            <a:bodyPr lIns="90000" tIns="46800" rIns="90000" bIns="46800">
              <a:noAutofit/>
            </a:bodyPr>
            <a:lstStyle>
              <a:lvl1pPr marL="914400" indent="-9144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85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1981200" indent="-7620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3048000" indent="-6096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4267200" indent="-6096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5486400" indent="-6096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6706235" indent="-6096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7925435" indent="-6096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9144635" indent="-6096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10363835" indent="-6096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l">
                <a:lnSpc>
                  <a:spcPct val="90000"/>
                </a:lnSpc>
                <a:buNone/>
              </a:pPr>
              <a:r>
                <a:rPr lang="zh-CN" altLang="en-US" sz="2000" b="1" spc="15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生产方式：社会大分工</a:t>
              </a:r>
              <a:endParaRPr lang="zh-CN" altLang="en-US" sz="2000" b="1" spc="15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5" name="Текст 13"/>
            <p:cNvSpPr txBox="1"/>
            <p:nvPr>
              <p:custDataLst>
                <p:tags r:id="rId11"/>
              </p:custDataLst>
            </p:nvPr>
          </p:nvSpPr>
          <p:spPr>
            <a:xfrm>
              <a:off x="5704" y="1643"/>
              <a:ext cx="2550" cy="1018"/>
            </a:xfrm>
            <a:prstGeom prst="rect">
              <a:avLst/>
            </a:prstGeom>
            <a:ln>
              <a:noFill/>
            </a:ln>
          </p:spPr>
          <p:txBody>
            <a:bodyPr lIns="90000" tIns="46800" rIns="90000" bIns="46800">
              <a:noAutofit/>
            </a:bodyPr>
            <a:lstStyle>
              <a:lvl1pPr marL="914400" indent="-9144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85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1981200" indent="-7620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3048000" indent="-6096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4267200" indent="-6096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5486400" indent="-6096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6706235" indent="-6096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7925435" indent="-6096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9144635" indent="-6096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10363835" indent="-6096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l">
                <a:lnSpc>
                  <a:spcPct val="90000"/>
                </a:lnSpc>
                <a:buNone/>
              </a:pPr>
              <a:r>
                <a:rPr lang="zh-CN" altLang="en-US" sz="2000" b="1" spc="15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生活方式：聚落定居</a:t>
              </a:r>
              <a:endParaRPr lang="zh-CN" altLang="en-US" sz="2000" b="1" spc="15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cxnSp>
          <p:nvCxnSpPr>
            <p:cNvPr id="7" name="直接箭头连接符 6"/>
            <p:cNvCxnSpPr/>
            <p:nvPr>
              <p:custDataLst>
                <p:tags r:id="rId12"/>
              </p:custDataLst>
            </p:nvPr>
          </p:nvCxnSpPr>
          <p:spPr>
            <a:xfrm>
              <a:off x="11838" y="1528"/>
              <a:ext cx="2719" cy="5"/>
            </a:xfrm>
            <a:prstGeom prst="straightConnector1">
              <a:avLst/>
            </a:prstGeom>
            <a:solidFill>
              <a:srgbClr val="002060"/>
            </a:solidFill>
            <a:ln w="381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  <p:sp>
          <p:nvSpPr>
            <p:cNvPr id="8" name="Текст 13"/>
            <p:cNvSpPr txBox="1"/>
            <p:nvPr>
              <p:custDataLst>
                <p:tags r:id="rId13"/>
              </p:custDataLst>
            </p:nvPr>
          </p:nvSpPr>
          <p:spPr>
            <a:xfrm>
              <a:off x="12037" y="457"/>
              <a:ext cx="2836" cy="918"/>
            </a:xfrm>
            <a:prstGeom prst="rect">
              <a:avLst/>
            </a:prstGeom>
            <a:ln>
              <a:noFill/>
            </a:ln>
          </p:spPr>
          <p:txBody>
            <a:bodyPr lIns="90000" tIns="46800" rIns="90000" bIns="46800">
              <a:noAutofit/>
            </a:bodyPr>
            <a:lstStyle>
              <a:lvl1pPr marL="914400" indent="-9144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85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1981200" indent="-7620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3048000" indent="-6096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4267200" indent="-6096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5486400" indent="-6096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6706235" indent="-6096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7925435" indent="-6096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9144635" indent="-6096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10363835" indent="-6096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l">
                <a:lnSpc>
                  <a:spcPct val="90000"/>
                </a:lnSpc>
                <a:buNone/>
              </a:pPr>
              <a:r>
                <a:rPr lang="zh-CN" altLang="en-US" sz="2000" b="1" spc="15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分配方式</a:t>
              </a:r>
              <a:r>
                <a:rPr lang="zh-CN" altLang="en-US" sz="2000" b="1" spc="150" dirty="0" smtClean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：</a:t>
              </a:r>
              <a:endParaRPr lang="en-US" altLang="zh-CN" sz="2000" b="1" spc="15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  <a:p>
              <a:pPr marL="0" indent="0" algn="l">
                <a:lnSpc>
                  <a:spcPct val="90000"/>
                </a:lnSpc>
                <a:buNone/>
              </a:pPr>
              <a:r>
                <a:rPr lang="zh-CN" altLang="en-US" sz="2000" b="1" dirty="0" smtClean="0">
                  <a:solidFill>
                    <a:srgbClr val="FF00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转</a:t>
              </a:r>
              <a:r>
                <a:rPr lang="zh-CN" altLang="en-US" sz="2000" b="1" dirty="0">
                  <a:solidFill>
                    <a:srgbClr val="FF00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公为私</a:t>
              </a:r>
              <a:endParaRPr lang="zh-CN" altLang="en-US" sz="2000" b="1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  <a:p>
              <a:pPr marL="0" indent="0" algn="l">
                <a:lnSpc>
                  <a:spcPct val="90000"/>
                </a:lnSpc>
                <a:buNone/>
              </a:pPr>
              <a:endParaRPr lang="zh-CN" altLang="en-US" sz="2000" b="1" spc="150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9" name="Текст 13"/>
            <p:cNvSpPr txBox="1"/>
            <p:nvPr>
              <p:custDataLst>
                <p:tags r:id="rId14"/>
              </p:custDataLst>
            </p:nvPr>
          </p:nvSpPr>
          <p:spPr>
            <a:xfrm>
              <a:off x="12063" y="1627"/>
              <a:ext cx="2322" cy="1017"/>
            </a:xfrm>
            <a:prstGeom prst="rect">
              <a:avLst/>
            </a:prstGeom>
            <a:ln>
              <a:noFill/>
            </a:ln>
          </p:spPr>
          <p:txBody>
            <a:bodyPr lIns="90000" tIns="46800" rIns="90000" bIns="46800">
              <a:noAutofit/>
            </a:bodyPr>
            <a:lstStyle>
              <a:lvl1pPr marL="914400" indent="-9144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85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1981200" indent="-7620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3048000" indent="-6096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4267200" indent="-6096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5486400" indent="-6096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6706235" indent="-6096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7925435" indent="-6096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9144635" indent="-6096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10363835" indent="-609600" algn="l" defTabSz="2438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l">
                <a:lnSpc>
                  <a:spcPct val="90000"/>
                </a:lnSpc>
                <a:buNone/>
              </a:pPr>
              <a:r>
                <a:rPr lang="zh-CN" altLang="en-US" sz="2000" b="1" spc="15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生活方式：城市兴起</a:t>
              </a:r>
              <a:endParaRPr lang="zh-CN" altLang="en-US" sz="2000" b="1" spc="15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sp>
        <p:nvSpPr>
          <p:cNvPr id="11" name="文本框 10"/>
          <p:cNvSpPr txBox="1"/>
          <p:nvPr>
            <p:custDataLst>
              <p:tags r:id="rId15"/>
            </p:custDataLst>
          </p:nvPr>
        </p:nvSpPr>
        <p:spPr>
          <a:xfrm>
            <a:off x="128270" y="626110"/>
            <a:ext cx="11971020" cy="36933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indent="0" algn="just" fontAlgn="auto">
              <a:lnSpc>
                <a:spcPct val="130000"/>
              </a:lnSpc>
              <a:buNone/>
            </a:pP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材料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一    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原始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农耕的出现，使我们的先人从食物的“采集”者变为食物的“生产”者，人类第一次通过自己的活动来丰富生活，从而改变了整个社会的经济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面貌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，对人类的发展产生了深远的影响。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algn="just" fontAlgn="auto">
              <a:lnSpc>
                <a:spcPct val="130000"/>
              </a:lnSpc>
              <a:buNone/>
            </a:pP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材料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二    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在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原始农业、手工业、家畜饲养业相继得到一定的发展之后，人类所创造的社会财富就日渐丰富……氏族首领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往往就利用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自己所掌握的权力，想方设法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化公为私……氏族社会的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公有制便遭到破坏，私有制便产生，进而导致阶级的产生。一旦阶级和阶级矛盾在氏族社会中出现，人类社会的历史，便开始向文明时代迈进了，文明社会即将到来。 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      ——摘编自李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友谋《仰韶文化与中国古代文明》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 algn="just" fontAlgn="auto">
              <a:lnSpc>
                <a:spcPct val="130000"/>
              </a:lnSpc>
              <a:buNone/>
            </a:pP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材料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三    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笔者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认为，国家形成的标志应修正为：一是阶级的存在；二是凌驾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于全社会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之上的公共权力的设立。阶级的出现是国家得以建立的社会基础，凌驾于全社会之上的公共权力的设立则是国家的社会职能，是国家机器的本质特征</a:t>
            </a:r>
            <a:r>
              <a:rPr lang="zh-CN" altLang="en-US" sz="20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                      ——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摘编自王</a:t>
            </a:r>
            <a:r>
              <a:rPr lang="zh-CN" altLang="en-US" sz="20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震中《中国古代国家的起源与王权的形成》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16"/>
            </p:custDataLst>
          </p:nvPr>
        </p:nvSpPr>
        <p:spPr>
          <a:xfrm>
            <a:off x="128269" y="90834"/>
            <a:ext cx="71617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拓展延伸：阅读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材料，探究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中华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文明的起源。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2397760" y="2564553"/>
            <a:ext cx="7574280" cy="2400300"/>
          </a:xfrm>
          <a:prstGeom prst="rect">
            <a:avLst/>
          </a:prstGeom>
          <a:noFill/>
          <a:ln w="9525">
            <a:noFill/>
          </a:ln>
        </p:spPr>
        <p:txBody>
          <a:bodyPr lIns="121912" tIns="60956" rIns="121912" bIns="60956">
            <a:noAutofit/>
          </a:bodyPr>
          <a:lstStyle/>
          <a:p>
            <a:pPr indent="-609600" defTabSz="914400">
              <a:lnSpc>
                <a:spcPct val="150000"/>
              </a:lnSpc>
            </a:pPr>
            <a:r>
              <a:rPr lang="en-US" altLang="zh-CN" sz="3200" u="none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3200" u="none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基础型作业：完成课后活动题，并标明考查的知识点。</a:t>
            </a:r>
            <a:endParaRPr lang="zh-CN" altLang="en-US" sz="3200" u="none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-609600" defTabSz="914400">
              <a:lnSpc>
                <a:spcPct val="150000"/>
              </a:lnSpc>
            </a:pPr>
            <a:r>
              <a:rPr lang="en-US" altLang="zh-CN" sz="3200" u="none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en-US" sz="3200" u="none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发展型作业：完成课后练习。</a:t>
            </a:r>
            <a:endParaRPr lang="zh-CN" altLang="en-US" sz="3200" u="none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>
            <p:custDataLst>
              <p:tags r:id="rId1"/>
            </p:custDataLst>
          </p:nvPr>
        </p:nvSpPr>
        <p:spPr>
          <a:xfrm>
            <a:off x="3438108" y="183367"/>
            <a:ext cx="5607050" cy="521970"/>
          </a:xfrm>
          <a:prstGeom prst="rect">
            <a:avLst/>
          </a:prstGeom>
          <a:noFill/>
        </p:spPr>
        <p:txBody>
          <a:bodyPr wrap="square" anchor="b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旧石器时代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人类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的生产、生活状况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" b="44"/>
          <a:stretch>
            <a:fillRect/>
          </a:stretch>
        </p:blipFill>
        <p:spPr>
          <a:xfrm>
            <a:off x="1109244" y="3912801"/>
            <a:ext cx="2779776" cy="2084832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9978" y="3912801"/>
            <a:ext cx="2748960" cy="208483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019" y="3912801"/>
            <a:ext cx="2748960" cy="2084832"/>
          </a:xfrm>
          <a:prstGeom prst="rect">
            <a:avLst/>
          </a:prstGeom>
        </p:spPr>
      </p:pic>
      <p:sp>
        <p:nvSpPr>
          <p:cNvPr id="39" name="文本框 38"/>
          <p:cNvSpPr txBox="1"/>
          <p:nvPr>
            <p:custDataLst>
              <p:tags r:id="rId11"/>
            </p:custDataLst>
          </p:nvPr>
        </p:nvSpPr>
        <p:spPr>
          <a:xfrm>
            <a:off x="2047725" y="5997633"/>
            <a:ext cx="72061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北京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周口店遗址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博物馆中的北京人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生活复原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雕塑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>
            <p:custDataLst>
              <p:tags r:id="rId12"/>
            </p:custDataLst>
          </p:nvPr>
        </p:nvGrpSpPr>
        <p:grpSpPr>
          <a:xfrm>
            <a:off x="2047725" y="3176198"/>
            <a:ext cx="902811" cy="608135"/>
            <a:chOff x="2401746" y="2712205"/>
            <a:chExt cx="902811" cy="608135"/>
          </a:xfrm>
        </p:grpSpPr>
        <p:sp>
          <p:nvSpPr>
            <p:cNvPr id="40" name="矩形 39"/>
            <p:cNvSpPr/>
            <p:nvPr>
              <p:custDataLst>
                <p:tags r:id="rId13"/>
              </p:custDataLst>
            </p:nvPr>
          </p:nvSpPr>
          <p:spPr>
            <a:xfrm>
              <a:off x="2438180" y="3244775"/>
              <a:ext cx="829945" cy="75565"/>
            </a:xfrm>
            <a:prstGeom prst="rect">
              <a:avLst/>
            </a:prstGeom>
            <a:solidFill>
              <a:srgbClr val="FFE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阿里巴巴普惠体"/>
                <a:cs typeface="阿里巴巴普惠体" panose="00020600040101010101" charset="-122"/>
              </a:endParaRPr>
            </a:p>
          </p:txBody>
        </p:sp>
        <p:sp>
          <p:nvSpPr>
            <p:cNvPr id="41" name="文本框 40"/>
            <p:cNvSpPr txBox="1"/>
            <p:nvPr>
              <p:custDataLst>
                <p:tags r:id="rId14"/>
              </p:custDataLst>
            </p:nvPr>
          </p:nvSpPr>
          <p:spPr>
            <a:xfrm>
              <a:off x="2401746" y="2712205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135F39"/>
                  </a:solidFill>
                  <a:effectLst/>
                  <a:uLnTx/>
                  <a:uFillTx/>
                  <a:latin typeface="华文中宋" panose="02010600040101010101" charset="-122"/>
                  <a:ea typeface="华文中宋" panose="02010600040101010101" charset="-122"/>
                  <a:cs typeface="+mn-cs"/>
                </a:rPr>
                <a:t>采集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135F39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</a:endParaRPr>
            </a:p>
          </p:txBody>
        </p:sp>
      </p:grpSp>
      <p:grpSp>
        <p:nvGrpSpPr>
          <p:cNvPr id="3" name="组合 2"/>
          <p:cNvGrpSpPr/>
          <p:nvPr>
            <p:custDataLst>
              <p:tags r:id="rId15"/>
            </p:custDataLst>
          </p:nvPr>
        </p:nvGrpSpPr>
        <p:grpSpPr>
          <a:xfrm>
            <a:off x="5002738" y="3184587"/>
            <a:ext cx="902811" cy="608135"/>
            <a:chOff x="5356759" y="2712205"/>
            <a:chExt cx="902811" cy="608135"/>
          </a:xfrm>
        </p:grpSpPr>
        <p:sp>
          <p:nvSpPr>
            <p:cNvPr id="42" name="矩形 41"/>
            <p:cNvSpPr/>
            <p:nvPr>
              <p:custDataLst>
                <p:tags r:id="rId16"/>
              </p:custDataLst>
            </p:nvPr>
          </p:nvSpPr>
          <p:spPr>
            <a:xfrm>
              <a:off x="5393193" y="3244775"/>
              <a:ext cx="829945" cy="75565"/>
            </a:xfrm>
            <a:prstGeom prst="rect">
              <a:avLst/>
            </a:prstGeom>
            <a:solidFill>
              <a:srgbClr val="FFE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阿里巴巴普惠体"/>
                <a:cs typeface="阿里巴巴普惠体" panose="00020600040101010101" charset="-122"/>
              </a:endParaRPr>
            </a:p>
          </p:txBody>
        </p:sp>
        <p:sp>
          <p:nvSpPr>
            <p:cNvPr id="43" name="文本框 42"/>
            <p:cNvSpPr txBox="1"/>
            <p:nvPr>
              <p:custDataLst>
                <p:tags r:id="rId17"/>
              </p:custDataLst>
            </p:nvPr>
          </p:nvSpPr>
          <p:spPr>
            <a:xfrm>
              <a:off x="5356759" y="2712205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135F39"/>
                  </a:solidFill>
                  <a:effectLst/>
                  <a:uLnTx/>
                  <a:uFillTx/>
                  <a:latin typeface="华文中宋" panose="02010600040101010101" charset="-122"/>
                  <a:ea typeface="华文中宋" panose="02010600040101010101" charset="-122"/>
                  <a:cs typeface="+mn-cs"/>
                </a:rPr>
                <a:t>狩猎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135F39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</a:endParaRPr>
            </a:p>
          </p:txBody>
        </p:sp>
      </p:grpSp>
      <p:grpSp>
        <p:nvGrpSpPr>
          <p:cNvPr id="6" name="组合 5"/>
          <p:cNvGrpSpPr/>
          <p:nvPr>
            <p:custDataLst>
              <p:tags r:id="rId18"/>
            </p:custDataLst>
          </p:nvPr>
        </p:nvGrpSpPr>
        <p:grpSpPr>
          <a:xfrm>
            <a:off x="7601777" y="3159420"/>
            <a:ext cx="1261884" cy="597527"/>
            <a:chOff x="7955798" y="2712205"/>
            <a:chExt cx="1261884" cy="597527"/>
          </a:xfrm>
        </p:grpSpPr>
        <p:sp>
          <p:nvSpPr>
            <p:cNvPr id="46" name="矩形 45"/>
            <p:cNvSpPr/>
            <p:nvPr>
              <p:custDataLst>
                <p:tags r:id="rId19"/>
              </p:custDataLst>
            </p:nvPr>
          </p:nvSpPr>
          <p:spPr>
            <a:xfrm>
              <a:off x="8171767" y="3234167"/>
              <a:ext cx="829945" cy="75565"/>
            </a:xfrm>
            <a:prstGeom prst="rect">
              <a:avLst/>
            </a:prstGeom>
            <a:solidFill>
              <a:srgbClr val="FFE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阿里巴巴普惠体"/>
                <a:cs typeface="阿里巴巴普惠体" panose="00020600040101010101" charset="-122"/>
              </a:endParaRPr>
            </a:p>
          </p:txBody>
        </p:sp>
        <p:sp>
          <p:nvSpPr>
            <p:cNvPr id="47" name="文本框 46"/>
            <p:cNvSpPr txBox="1"/>
            <p:nvPr>
              <p:custDataLst>
                <p:tags r:id="rId20"/>
              </p:custDataLst>
            </p:nvPr>
          </p:nvSpPr>
          <p:spPr>
            <a:xfrm>
              <a:off x="7955798" y="2712205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135F39"/>
                  </a:solidFill>
                  <a:effectLst/>
                  <a:uLnTx/>
                  <a:uFillTx/>
                  <a:latin typeface="华文中宋" panose="02010600040101010101" charset="-122"/>
                  <a:ea typeface="华文中宋" panose="02010600040101010101" charset="-122"/>
                  <a:cs typeface="+mn-cs"/>
                </a:rPr>
                <a:t>住洞穴</a:t>
              </a: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135F39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</a:endParaRPr>
            </a:p>
          </p:txBody>
        </p:sp>
      </p:grpSp>
      <p:sp>
        <p:nvSpPr>
          <p:cNvPr id="52" name="文本框 15"/>
          <p:cNvSpPr txBox="1"/>
          <p:nvPr>
            <p:custDataLst>
              <p:tags r:id="rId21"/>
            </p:custDataLst>
          </p:nvPr>
        </p:nvSpPr>
        <p:spPr>
          <a:xfrm flipH="1">
            <a:off x="623754" y="1058634"/>
            <a:ext cx="9213844" cy="953135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bg2">
                    <a:lumMod val="90000"/>
                  </a:schemeClr>
                </a:solidFill>
                <a:latin typeface="Montserrat" panose="00000500000000000000"/>
                <a:ea typeface="MiSans Light" panose="00000400000000000000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  <a:cs typeface="阿里巴巴普惠体" panose="00020600040101010101" charset="-122"/>
              </a:rPr>
              <a:t>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  <a:cs typeface="阿里巴巴普惠体" panose="00020600040101010101" charset="-122"/>
              </a:rPr>
              <a:t>旧石器时代晚期，气温逐步升高，洪水频繁发生，动植物急剧减少，人类的食物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  <a:cs typeface="阿里巴巴普惠体" panose="00020600040101010101" charset="-122"/>
              </a:rPr>
              <a:t>来源受到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  <a:cs typeface="阿里巴巴普惠体" panose="00020600040101010101" charset="-122"/>
              </a:rPr>
              <a:t>冲击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  <a:cs typeface="阿里巴巴普惠体" panose="00020600040101010101" charset="-122"/>
              </a:rPr>
              <a:t>……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幼圆" panose="02010509060101010101" charset="-122"/>
              <a:ea typeface="幼圆" panose="02010509060101010101" charset="-122"/>
              <a:cs typeface="阿里巴巴普惠体" panose="00020600040101010101" charset="-122"/>
            </a:endParaRPr>
          </a:p>
        </p:txBody>
      </p:sp>
      <p:pic>
        <p:nvPicPr>
          <p:cNvPr id="53" name="图片 52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4808" b="100000" l="726" r="99456">
                        <a14:foregroundMark x1="27586" y1="17788" x2="47187" y2="10577"/>
                        <a14:foregroundMark x1="39201" y1="11418" x2="45917" y2="9736"/>
                        <a14:foregroundMark x1="50272" y1="9736" x2="58076" y2="10577"/>
                        <a14:foregroundMark x1="61525" y1="11779" x2="68784" y2="16587"/>
                        <a14:foregroundMark x1="61525" y1="12139" x2="59165" y2="10938"/>
                        <a14:foregroundMark x1="53176" y1="18750" x2="66788" y2="20673"/>
                        <a14:foregroundMark x1="84755" y1="49279" x2="95644" y2="52885"/>
                        <a14:foregroundMark x1="19601" y1="48558" x2="4356" y2="52885"/>
                        <a14:foregroundMark x1="11797" y1="88341" x2="11434" y2="90264"/>
                        <a14:foregroundMark x1="87659" y1="89663" x2="89837" y2="91466"/>
                        <a14:foregroundMark x1="9256" y1="95313" x2="89837" y2="95673"/>
                        <a14:foregroundMark x1="7078" y1="51563" x2="20145" y2="47837"/>
                        <a14:backgroundMark x1="4356" y1="91106" x2="5989" y2="97476"/>
                        <a14:backgroundMark x1="9437" y1="98077" x2="89474" y2="978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290" b="2474"/>
          <a:stretch>
            <a:fillRect/>
          </a:stretch>
        </p:blipFill>
        <p:spPr>
          <a:xfrm>
            <a:off x="10219006" y="1322892"/>
            <a:ext cx="1358236" cy="1836528"/>
          </a:xfrm>
          <a:prstGeom prst="rect">
            <a:avLst/>
          </a:prstGeom>
        </p:spPr>
      </p:pic>
      <p:pic>
        <p:nvPicPr>
          <p:cNvPr id="58" name="Picture 3"/>
          <p:cNvPicPr>
            <a:picLocks noChangeAspect="1" noChangeArrowheads="1"/>
          </p:cNvPicPr>
          <p:nvPr>
            <p:custDataLst>
              <p:tags r:id="rId25"/>
            </p:custDataLst>
          </p:nvPr>
        </p:nvPicPr>
        <p:blipFill>
          <a:blip r:embed="rId26" cstate="print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3750" b="99583" l="9633" r="896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238" t="4255" r="23553"/>
          <a:stretch>
            <a:fillRect/>
          </a:stretch>
        </p:blipFill>
        <p:spPr bwMode="auto">
          <a:xfrm>
            <a:off x="10219006" y="3912801"/>
            <a:ext cx="1157791" cy="1958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 cstate="print"/>
          <a:stretch>
            <a:fillRect/>
          </a:stretch>
        </p:blipFill>
        <p:spPr>
          <a:xfrm>
            <a:off x="460510" y="2112774"/>
            <a:ext cx="7401185" cy="11949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94" t="22194"/>
          <a:stretch>
            <a:fillRect/>
          </a:stretch>
        </p:blipFill>
        <p:spPr>
          <a:xfrm>
            <a:off x="6449873" y="1105258"/>
            <a:ext cx="3903167" cy="252756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 cstate="print"/>
          <a:srcRect l="5606" t="3614" r="9242" b="18783"/>
          <a:stretch>
            <a:fillRect/>
          </a:stretch>
        </p:blipFill>
        <p:spPr>
          <a:xfrm>
            <a:off x="6449873" y="3806546"/>
            <a:ext cx="3903167" cy="2527562"/>
          </a:xfrm>
          <a:prstGeom prst="rect">
            <a:avLst/>
          </a:prstGeom>
        </p:spPr>
      </p:pic>
      <p:sp>
        <p:nvSpPr>
          <p:cNvPr id="25" name="右箭头 42"/>
          <p:cNvSpPr/>
          <p:nvPr>
            <p:custDataLst>
              <p:tags r:id="rId5"/>
            </p:custDataLst>
          </p:nvPr>
        </p:nvSpPr>
        <p:spPr>
          <a:xfrm>
            <a:off x="5361383" y="2131701"/>
            <a:ext cx="1031521" cy="485775"/>
          </a:xfrm>
          <a:prstGeom prst="rightArrow">
            <a:avLst/>
          </a:prstGeom>
          <a:solidFill>
            <a:srgbClr val="06764E"/>
          </a:solidFill>
          <a:ln w="38100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右箭头 12"/>
          <p:cNvSpPr/>
          <p:nvPr>
            <p:custDataLst>
              <p:tags r:id="rId6"/>
            </p:custDataLst>
          </p:nvPr>
        </p:nvSpPr>
        <p:spPr>
          <a:xfrm>
            <a:off x="5361383" y="4830345"/>
            <a:ext cx="1031521" cy="485775"/>
          </a:xfrm>
          <a:prstGeom prst="rightArrow">
            <a:avLst/>
          </a:prstGeom>
          <a:solidFill>
            <a:srgbClr val="06764E"/>
          </a:solidFill>
          <a:ln w="38100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文本框 29"/>
          <p:cNvSpPr txBox="1"/>
          <p:nvPr>
            <p:custDataLst>
              <p:tags r:id="rId7"/>
            </p:custDataLst>
          </p:nvPr>
        </p:nvSpPr>
        <p:spPr>
          <a:xfrm>
            <a:off x="272899" y="1992237"/>
            <a:ext cx="1162498" cy="7008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采集</a:t>
            </a:r>
            <a:endParaRPr kumimoji="0" lang="zh-CN" altLang="en-US" sz="3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>
            <p:custDataLst>
              <p:tags r:id="rId8"/>
            </p:custDataLst>
          </p:nvPr>
        </p:nvSpPr>
        <p:spPr>
          <a:xfrm>
            <a:off x="294291" y="4673295"/>
            <a:ext cx="1162498" cy="7940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3800" b="1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狩猎</a:t>
            </a:r>
            <a:endParaRPr lang="zh-CN" altLang="en-US" sz="3800" b="1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3" name="文本框 32"/>
          <p:cNvSpPr txBox="1"/>
          <p:nvPr>
            <p:custDataLst>
              <p:tags r:id="rId9"/>
            </p:custDataLst>
          </p:nvPr>
        </p:nvSpPr>
        <p:spPr>
          <a:xfrm>
            <a:off x="10489904" y="1972007"/>
            <a:ext cx="1162498" cy="7940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种植</a:t>
            </a:r>
            <a:endParaRPr kumimoji="0" lang="zh-CN" altLang="en-US" sz="3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>
            <p:custDataLst>
              <p:tags r:id="rId10"/>
            </p:custDataLst>
          </p:nvPr>
        </p:nvSpPr>
        <p:spPr>
          <a:xfrm>
            <a:off x="10489904" y="4615222"/>
            <a:ext cx="1162498" cy="70089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养殖</a:t>
            </a:r>
            <a:endParaRPr kumimoji="0" lang="zh-CN" altLang="en-US" sz="3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14" name="Picture 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1457959" y="1105258"/>
            <a:ext cx="3903167" cy="2527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1457959" y="3806546"/>
            <a:ext cx="3903167" cy="2527562"/>
          </a:xfrm>
          <a:prstGeom prst="rect">
            <a:avLst/>
          </a:prstGeom>
        </p:spPr>
      </p:pic>
      <p:sp>
        <p:nvSpPr>
          <p:cNvPr id="5" name="KSO_Shape"/>
          <p:cNvSpPr/>
          <p:nvPr>
            <p:custDataLst>
              <p:tags r:id="rId15"/>
            </p:custDataLst>
          </p:nvPr>
        </p:nvSpPr>
        <p:spPr>
          <a:xfrm>
            <a:off x="679947" y="91894"/>
            <a:ext cx="279400" cy="582013"/>
          </a:xfrm>
          <a:custGeom>
            <a:avLst/>
            <a:gdLst>
              <a:gd name="connsiteX0" fmla="*/ 0 w 227278"/>
              <a:gd name="connsiteY0" fmla="*/ 0 h 452174"/>
              <a:gd name="connsiteX1" fmla="*/ 227278 w 227278"/>
              <a:gd name="connsiteY1" fmla="*/ 0 h 452174"/>
              <a:gd name="connsiteX2" fmla="*/ 227278 w 227278"/>
              <a:gd name="connsiteY2" fmla="*/ 58687 h 452174"/>
              <a:gd name="connsiteX3" fmla="*/ 64431 w 227278"/>
              <a:gd name="connsiteY3" fmla="*/ 58687 h 452174"/>
              <a:gd name="connsiteX4" fmla="*/ 64431 w 227278"/>
              <a:gd name="connsiteY4" fmla="*/ 393487 h 452174"/>
              <a:gd name="connsiteX5" fmla="*/ 227278 w 227278"/>
              <a:gd name="connsiteY5" fmla="*/ 393487 h 452174"/>
              <a:gd name="connsiteX6" fmla="*/ 227278 w 227278"/>
              <a:gd name="connsiteY6" fmla="*/ 452174 h 452174"/>
              <a:gd name="connsiteX7" fmla="*/ 0 w 227278"/>
              <a:gd name="connsiteY7" fmla="*/ 452174 h 452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7278" h="452174">
                <a:moveTo>
                  <a:pt x="0" y="0"/>
                </a:moveTo>
                <a:lnTo>
                  <a:pt x="227278" y="0"/>
                </a:lnTo>
                <a:lnTo>
                  <a:pt x="227278" y="58687"/>
                </a:lnTo>
                <a:lnTo>
                  <a:pt x="64431" y="58687"/>
                </a:lnTo>
                <a:lnTo>
                  <a:pt x="64431" y="393487"/>
                </a:lnTo>
                <a:lnTo>
                  <a:pt x="227278" y="393487"/>
                </a:lnTo>
                <a:lnTo>
                  <a:pt x="227278" y="452174"/>
                </a:lnTo>
                <a:lnTo>
                  <a:pt x="0" y="452174"/>
                </a:lnTo>
                <a:close/>
              </a:path>
            </a:pathLst>
          </a:custGeom>
          <a:solidFill>
            <a:srgbClr val="96D62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1" name="KSO_Shape"/>
          <p:cNvSpPr/>
          <p:nvPr>
            <p:custDataLst>
              <p:tags r:id="rId16"/>
            </p:custDataLst>
          </p:nvPr>
        </p:nvSpPr>
        <p:spPr>
          <a:xfrm flipH="1">
            <a:off x="3191464" y="96228"/>
            <a:ext cx="266700" cy="582013"/>
          </a:xfrm>
          <a:custGeom>
            <a:avLst/>
            <a:gdLst>
              <a:gd name="connsiteX0" fmla="*/ 0 w 227278"/>
              <a:gd name="connsiteY0" fmla="*/ 0 h 452174"/>
              <a:gd name="connsiteX1" fmla="*/ 227278 w 227278"/>
              <a:gd name="connsiteY1" fmla="*/ 0 h 452174"/>
              <a:gd name="connsiteX2" fmla="*/ 227278 w 227278"/>
              <a:gd name="connsiteY2" fmla="*/ 58687 h 452174"/>
              <a:gd name="connsiteX3" fmla="*/ 64431 w 227278"/>
              <a:gd name="connsiteY3" fmla="*/ 58687 h 452174"/>
              <a:gd name="connsiteX4" fmla="*/ 64431 w 227278"/>
              <a:gd name="connsiteY4" fmla="*/ 393487 h 452174"/>
              <a:gd name="connsiteX5" fmla="*/ 227278 w 227278"/>
              <a:gd name="connsiteY5" fmla="*/ 393487 h 452174"/>
              <a:gd name="connsiteX6" fmla="*/ 227278 w 227278"/>
              <a:gd name="connsiteY6" fmla="*/ 452174 h 452174"/>
              <a:gd name="connsiteX7" fmla="*/ 0 w 227278"/>
              <a:gd name="connsiteY7" fmla="*/ 452174 h 452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7278" h="452174">
                <a:moveTo>
                  <a:pt x="0" y="0"/>
                </a:moveTo>
                <a:lnTo>
                  <a:pt x="227278" y="0"/>
                </a:lnTo>
                <a:lnTo>
                  <a:pt x="227278" y="58687"/>
                </a:lnTo>
                <a:lnTo>
                  <a:pt x="64431" y="58687"/>
                </a:lnTo>
                <a:lnTo>
                  <a:pt x="64431" y="393487"/>
                </a:lnTo>
                <a:lnTo>
                  <a:pt x="227278" y="393487"/>
                </a:lnTo>
                <a:lnTo>
                  <a:pt x="227278" y="452174"/>
                </a:lnTo>
                <a:lnTo>
                  <a:pt x="0" y="452174"/>
                </a:lnTo>
                <a:close/>
              </a:path>
            </a:pathLst>
          </a:custGeom>
          <a:solidFill>
            <a:srgbClr val="96D62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42" name="组合 41"/>
          <p:cNvGrpSpPr/>
          <p:nvPr>
            <p:custDataLst>
              <p:tags r:id="rId17"/>
            </p:custDataLst>
          </p:nvPr>
        </p:nvGrpSpPr>
        <p:grpSpPr>
          <a:xfrm>
            <a:off x="158979" y="116563"/>
            <a:ext cx="342664" cy="501389"/>
            <a:chOff x="270078" y="290764"/>
            <a:chExt cx="329573" cy="482234"/>
          </a:xfrm>
          <a:solidFill>
            <a:srgbClr val="96D624"/>
          </a:solidFill>
        </p:grpSpPr>
        <p:sp>
          <p:nvSpPr>
            <p:cNvPr id="43" name="菱形 42"/>
            <p:cNvSpPr/>
            <p:nvPr>
              <p:custDataLst>
                <p:tags r:id="rId18"/>
              </p:custDataLst>
            </p:nvPr>
          </p:nvSpPr>
          <p:spPr>
            <a:xfrm>
              <a:off x="270078" y="290764"/>
              <a:ext cx="199430" cy="199430"/>
            </a:xfrm>
            <a:prstGeom prst="diamond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4" name="菱形 43"/>
            <p:cNvSpPr/>
            <p:nvPr>
              <p:custDataLst>
                <p:tags r:id="rId19"/>
              </p:custDataLst>
            </p:nvPr>
          </p:nvSpPr>
          <p:spPr>
            <a:xfrm>
              <a:off x="270078" y="573568"/>
              <a:ext cx="199430" cy="199430"/>
            </a:xfrm>
            <a:prstGeom prst="diamond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5" name="菱形 44"/>
            <p:cNvSpPr/>
            <p:nvPr>
              <p:custDataLst>
                <p:tags r:id="rId20"/>
              </p:custDataLst>
            </p:nvPr>
          </p:nvSpPr>
          <p:spPr>
            <a:xfrm>
              <a:off x="400221" y="432166"/>
              <a:ext cx="199430" cy="199430"/>
            </a:xfrm>
            <a:prstGeom prst="diamond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46" name="文本框 31"/>
          <p:cNvSpPr txBox="1"/>
          <p:nvPr>
            <p:custDataLst>
              <p:tags r:id="rId21"/>
            </p:custDataLst>
          </p:nvPr>
        </p:nvSpPr>
        <p:spPr>
          <a:xfrm>
            <a:off x="661670" y="113665"/>
            <a:ext cx="27774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原始农业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的兴起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30" grpId="0"/>
      <p:bldP spid="31" grpId="0"/>
      <p:bldP spid="33" grpId="0" animBg="1"/>
      <p:bldP spid="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3911176" y="184181"/>
            <a:ext cx="4359683" cy="560705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农业的起源与定居生活</a:t>
            </a:r>
            <a:endParaRPr lang="zh-CN" altLang="en-US" sz="32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9218" y="1218227"/>
            <a:ext cx="40751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原始农</a:t>
            </a:r>
            <a:r>
              <a:rPr lang="zh-CN" altLang="en-US" sz="3200" b="1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业</a:t>
            </a:r>
            <a:r>
              <a:rPr lang="en-US" altLang="zh-CN" sz="3200" b="1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兴起的过程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44" name="直接连接符 43"/>
          <p:cNvCxnSpPr/>
          <p:nvPr>
            <p:custDataLst>
              <p:tags r:id="rId2"/>
            </p:custDataLst>
          </p:nvPr>
        </p:nvCxnSpPr>
        <p:spPr>
          <a:xfrm flipH="1">
            <a:off x="544830" y="3428948"/>
            <a:ext cx="11261725" cy="1270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/>
          <p:cNvSpPr/>
          <p:nvPr>
            <p:custDataLst>
              <p:tags r:id="rId3"/>
            </p:custDataLst>
          </p:nvPr>
        </p:nvSpPr>
        <p:spPr>
          <a:xfrm>
            <a:off x="1717145" y="3428813"/>
            <a:ext cx="115840" cy="11584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lstStyle/>
          <a:p>
            <a:pPr algn="ctr">
              <a:lnSpc>
                <a:spcPct val="140000"/>
              </a:lnSpc>
            </a:pPr>
            <a:endParaRPr lang="zh-CN" altLang="en-US" sz="100">
              <a:solidFill>
                <a:schemeClr val="lt1"/>
              </a:solidFill>
              <a:latin typeface="华文楷体" panose="02010600040101010101" charset="-122"/>
              <a:ea typeface="华文楷体" panose="02010600040101010101" charset="-122"/>
              <a:sym typeface="Arial" panose="020B0604020202020204" pitchFamily="34" charset="0"/>
            </a:endParaRPr>
          </a:p>
        </p:txBody>
      </p:sp>
      <p:sp>
        <p:nvSpPr>
          <p:cNvPr id="46" name="泪滴形 45"/>
          <p:cNvSpPr/>
          <p:nvPr>
            <p:custDataLst>
              <p:tags r:id="rId4"/>
            </p:custDataLst>
          </p:nvPr>
        </p:nvSpPr>
        <p:spPr>
          <a:xfrm rot="8100000">
            <a:off x="1490541" y="2576644"/>
            <a:ext cx="569048" cy="569048"/>
          </a:xfrm>
          <a:prstGeom prst="teardrop">
            <a:avLst>
              <a:gd name="adj" fmla="val 125412"/>
            </a:avLst>
          </a:prstGeom>
          <a:solidFill>
            <a:schemeClr val="accent1"/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600">
              <a:solidFill>
                <a:schemeClr val="lt1"/>
              </a:solidFill>
              <a:latin typeface="华文楷体" panose="02010600040101010101" charset="-122"/>
              <a:ea typeface="华文楷体" panose="02010600040101010101" charset="-122"/>
              <a:sym typeface="Arial" panose="020B0604020202020204" pitchFamily="34" charset="0"/>
            </a:endParaRPr>
          </a:p>
        </p:txBody>
      </p:sp>
      <p:sp>
        <p:nvSpPr>
          <p:cNvPr id="51" name="泪滴形 50"/>
          <p:cNvSpPr/>
          <p:nvPr>
            <p:custDataLst>
              <p:tags r:id="rId5"/>
            </p:custDataLst>
          </p:nvPr>
        </p:nvSpPr>
        <p:spPr>
          <a:xfrm rot="8100000">
            <a:off x="7002635" y="2576644"/>
            <a:ext cx="569048" cy="569048"/>
          </a:xfrm>
          <a:prstGeom prst="teardrop">
            <a:avLst>
              <a:gd name="adj" fmla="val 125412"/>
            </a:avLst>
          </a:prstGeom>
          <a:solidFill>
            <a:schemeClr val="accent2"/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600">
              <a:solidFill>
                <a:schemeClr val="lt1"/>
              </a:solidFill>
              <a:latin typeface="华文楷体" panose="02010600040101010101" charset="-122"/>
              <a:ea typeface="华文楷体" panose="02010600040101010101" charset="-122"/>
              <a:sym typeface="Arial" panose="020B0604020202020204" pitchFamily="34" charset="0"/>
            </a:endParaRPr>
          </a:p>
        </p:txBody>
      </p:sp>
      <p:sp>
        <p:nvSpPr>
          <p:cNvPr id="53" name="椭圆 52"/>
          <p:cNvSpPr/>
          <p:nvPr>
            <p:custDataLst>
              <p:tags r:id="rId6"/>
            </p:custDataLst>
          </p:nvPr>
        </p:nvSpPr>
        <p:spPr>
          <a:xfrm>
            <a:off x="7229874" y="3377378"/>
            <a:ext cx="115840" cy="11584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25000" lnSpcReduction="20000"/>
          </a:bodyPr>
          <a:lstStyle/>
          <a:p>
            <a:pPr algn="ctr">
              <a:lnSpc>
                <a:spcPct val="140000"/>
              </a:lnSpc>
            </a:pPr>
            <a:endParaRPr lang="zh-CN" altLang="en-US" sz="100">
              <a:solidFill>
                <a:schemeClr val="lt1"/>
              </a:solidFill>
              <a:latin typeface="华文楷体" panose="02010600040101010101" charset="-122"/>
              <a:ea typeface="华文楷体" panose="02010600040101010101" charset="-122"/>
              <a:sym typeface="Arial" panose="020B0604020202020204" pitchFamily="34" charset="0"/>
            </a:endParaRPr>
          </a:p>
        </p:txBody>
      </p:sp>
      <p:sp>
        <p:nvSpPr>
          <p:cNvPr id="49" name="文本框 48"/>
          <p:cNvSpPr txBox="1"/>
          <p:nvPr>
            <p:custDataLst>
              <p:tags r:id="rId7"/>
            </p:custDataLst>
          </p:nvPr>
        </p:nvSpPr>
        <p:spPr>
          <a:xfrm>
            <a:off x="544715" y="3607210"/>
            <a:ext cx="2750935" cy="4527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距今</a:t>
            </a:r>
            <a:r>
              <a:rPr lang="zh-CN" altLang="en-US" sz="2800" b="1" spc="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约</a:t>
            </a:r>
            <a:r>
              <a:rPr lang="en-US" altLang="zh-CN" sz="2800" b="1" spc="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2</a:t>
            </a:r>
            <a:r>
              <a:rPr lang="zh-CN" altLang="en-US" sz="2800" b="1" spc="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万年</a:t>
            </a:r>
            <a:endParaRPr lang="zh-CN" altLang="en-US" sz="2800" b="1" spc="150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54" name="文本框 53"/>
          <p:cNvSpPr txBox="1"/>
          <p:nvPr>
            <p:custDataLst>
              <p:tags r:id="rId8"/>
            </p:custDataLst>
          </p:nvPr>
        </p:nvSpPr>
        <p:spPr>
          <a:xfrm>
            <a:off x="5933984" y="3603074"/>
            <a:ext cx="3189650" cy="5029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距</a:t>
            </a:r>
            <a:r>
              <a:rPr lang="zh-CN" altLang="en-US" sz="2800" b="1" spc="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今约</a:t>
            </a:r>
            <a:r>
              <a:rPr lang="en-US" altLang="zh-CN" sz="2800" b="1" spc="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1</a:t>
            </a:r>
            <a:r>
              <a:rPr lang="zh-CN" altLang="en-US" sz="2800" b="1" spc="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万年</a:t>
            </a:r>
            <a:endParaRPr lang="zh-CN" altLang="en-US" sz="2800" b="1" spc="150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45" name="圆角矩形 2"/>
          <p:cNvSpPr/>
          <p:nvPr>
            <p:custDataLst>
              <p:tags r:id="rId9"/>
            </p:custDataLst>
          </p:nvPr>
        </p:nvSpPr>
        <p:spPr>
          <a:xfrm>
            <a:off x="2110005" y="1921510"/>
            <a:ext cx="2358166" cy="1435100"/>
          </a:xfrm>
          <a:prstGeom prst="roundRect">
            <a:avLst/>
          </a:prstGeom>
          <a:noFill/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人们开始</a:t>
            </a:r>
            <a:r>
              <a:rPr lang="zh-CN" altLang="en-US" sz="2400" b="1" spc="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对一些</a:t>
            </a:r>
            <a:r>
              <a:rPr lang="zh-CN" altLang="en-US" sz="2400" b="1" spc="15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野生</a:t>
            </a:r>
            <a:r>
              <a:rPr lang="zh-CN" altLang="en-US" sz="2400" b="1" spc="1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的植物</a:t>
            </a:r>
            <a:r>
              <a:rPr lang="zh-CN" altLang="en-US" sz="2400" b="1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进行管理</a:t>
            </a:r>
            <a:endParaRPr lang="zh-CN" altLang="en-US" sz="2400" b="1" spc="150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50" name="圆角矩形 17"/>
          <p:cNvSpPr/>
          <p:nvPr>
            <p:custDataLst>
              <p:tags r:id="rId10"/>
            </p:custDataLst>
          </p:nvPr>
        </p:nvSpPr>
        <p:spPr>
          <a:xfrm>
            <a:off x="7681149" y="1719261"/>
            <a:ext cx="3308430" cy="1586230"/>
          </a:xfrm>
          <a:prstGeom prst="roundRect">
            <a:avLst/>
          </a:prstGeom>
          <a:noFill/>
          <a:ln w="3810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900" b="1" spc="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我国南北方都出现了</a:t>
            </a:r>
            <a:r>
              <a:rPr lang="zh-CN" altLang="en-US" sz="1900" b="1" spc="15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人工栽培的农作物</a:t>
            </a:r>
            <a:r>
              <a:rPr lang="zh-CN" altLang="en-US" sz="1900" b="1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：长江中下游开始栽培</a:t>
            </a:r>
            <a:r>
              <a:rPr lang="zh-CN" altLang="en-US" sz="1900" b="1" spc="1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稻</a:t>
            </a:r>
            <a:r>
              <a:rPr lang="zh-CN" altLang="en-US" sz="1900" b="1" spc="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，北方</a:t>
            </a:r>
            <a:r>
              <a:rPr lang="zh-CN" altLang="en-US" sz="1900" b="1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开始栽培</a:t>
            </a:r>
            <a:r>
              <a:rPr lang="zh-CN" altLang="en-US" sz="1900" b="1" spc="1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粟和黍</a:t>
            </a:r>
            <a:r>
              <a:rPr lang="zh-CN" altLang="en-US" sz="1900" b="1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。</a:t>
            </a:r>
            <a:endParaRPr lang="zh-CN" altLang="en-US" sz="1900" b="1" spc="150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12296" name="组合 14"/>
          <p:cNvGrpSpPr/>
          <p:nvPr>
            <p:custDataLst>
              <p:tags r:id="rId11"/>
            </p:custDataLst>
          </p:nvPr>
        </p:nvGrpSpPr>
        <p:grpSpPr>
          <a:xfrm>
            <a:off x="860425" y="4404360"/>
            <a:ext cx="10475913" cy="1871720"/>
            <a:chOff x="1535" y="6919"/>
            <a:chExt cx="15672" cy="2948"/>
          </a:xfrm>
        </p:grpSpPr>
        <p:pic>
          <p:nvPicPr>
            <p:cNvPr id="12297" name="图片 5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print"/>
            <a:stretch>
              <a:fillRect/>
            </a:stretch>
          </p:blipFill>
          <p:spPr>
            <a:xfrm>
              <a:off x="12086" y="6919"/>
              <a:ext cx="5121" cy="294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2298" name="图片 7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5" cstate="print"/>
            <a:stretch>
              <a:fillRect/>
            </a:stretch>
          </p:blipFill>
          <p:spPr>
            <a:xfrm>
              <a:off x="1535" y="6919"/>
              <a:ext cx="5347" cy="294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2299" name="图片 12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7" cstate="print"/>
            <a:stretch>
              <a:fillRect/>
            </a:stretch>
          </p:blipFill>
          <p:spPr>
            <a:xfrm>
              <a:off x="7051" y="6919"/>
              <a:ext cx="4860" cy="294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19" name="文本框 18"/>
          <p:cNvSpPr txBox="1"/>
          <p:nvPr>
            <p:custDataLst>
              <p:tags r:id="rId18"/>
            </p:custDataLst>
          </p:nvPr>
        </p:nvSpPr>
        <p:spPr>
          <a:xfrm>
            <a:off x="1213509" y="5869850"/>
            <a:ext cx="2894859" cy="39878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稻（去壳后</a:t>
            </a:r>
            <a:r>
              <a:rPr lang="zh-CN" altLang="en-US" sz="2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称为大米</a:t>
            </a:r>
            <a:r>
              <a:rPr lang="zh-CN" altLang="en-US" sz="2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9"/>
            </p:custDataLst>
          </p:nvPr>
        </p:nvSpPr>
        <p:spPr>
          <a:xfrm>
            <a:off x="4818096" y="5867945"/>
            <a:ext cx="2788620" cy="39878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粟</a:t>
            </a:r>
            <a:r>
              <a:rPr lang="en-US" altLang="zh-CN" sz="2000" b="1" dirty="0" err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sù</a:t>
            </a:r>
            <a:r>
              <a:rPr lang="zh-CN" altLang="en-US" sz="2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（俗称小米）</a:t>
            </a:r>
            <a:endParaRPr lang="zh-CN" altLang="en-US" sz="2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0"/>
            </p:custDataLst>
          </p:nvPr>
        </p:nvSpPr>
        <p:spPr>
          <a:xfrm>
            <a:off x="8187655" y="5866674"/>
            <a:ext cx="3011647" cy="40011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黍</a:t>
            </a:r>
            <a:r>
              <a:rPr lang="en-US" altLang="zh-CN" sz="2000" dirty="0" err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shǔ</a:t>
            </a:r>
            <a:r>
              <a:rPr lang="zh-CN" altLang="en-US" sz="2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0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去皮后称为黄米</a:t>
            </a:r>
            <a:r>
              <a:rPr lang="zh-CN" altLang="en-US" sz="2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0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4" grpId="0"/>
      <p:bldP spid="45" grpId="0" bldLvl="0" animBg="1"/>
      <p:bldP spid="50" grpId="0" bldLvl="0" animBg="1"/>
      <p:bldP spid="19" grpId="0" bldLvl="0" animBg="1"/>
      <p:bldP spid="16" grpId="0" bldLvl="0" animBg="1"/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6952" b="91444" l="9455" r="90000">
                        <a14:foregroundMark x1="60182" y1="11497" x2="60182" y2="11497"/>
                        <a14:foregroundMark x1="64545" y1="7219" x2="64545" y2="7219"/>
                        <a14:foregroundMark x1="51273" y1="91444" x2="51273" y2="91444"/>
                        <a14:foregroundMark x1="68364" y1="91444" x2="68364" y2="91444"/>
                        <a14:foregroundMark x1="9455" y1="40909" x2="9455" y2="409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1869" y="4689350"/>
            <a:ext cx="2478270" cy="1685223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1120489" y="3507449"/>
            <a:ext cx="9636101" cy="2014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80" b="1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目前已知世界</a:t>
            </a:r>
            <a:r>
              <a:rPr lang="zh-CN" altLang="en-US" sz="288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上最早的</a:t>
            </a:r>
            <a:r>
              <a:rPr lang="zh-CN" altLang="en-US" sz="2880" b="1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栽培水稻</a:t>
            </a:r>
            <a:r>
              <a:rPr lang="zh-CN" altLang="en-US" sz="288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、粟和黍均发现</a:t>
            </a:r>
            <a:r>
              <a:rPr lang="zh-CN" altLang="en-US" sz="288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于我国。水</a:t>
            </a:r>
            <a:r>
              <a:rPr lang="zh-CN" altLang="en-US" sz="2880" b="1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稻</a:t>
            </a:r>
            <a:r>
              <a:rPr lang="zh-CN" altLang="en-US" sz="288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、粟和黍的人工栽培，</a:t>
            </a:r>
            <a:r>
              <a:rPr lang="zh-CN" altLang="en-US" sz="288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</a:t>
            </a:r>
            <a:r>
              <a:rPr lang="zh-CN" altLang="en-US" sz="288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我们的祖先</a:t>
            </a:r>
            <a:r>
              <a:rPr lang="zh-CN" altLang="en-US" sz="288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为人类文明作出的重要</a:t>
            </a:r>
            <a:r>
              <a:rPr lang="zh-CN" altLang="en-US" sz="288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贡献</a:t>
            </a:r>
            <a:r>
              <a:rPr lang="zh-CN" altLang="en-US" sz="288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kumimoji="0" lang="zh-CN" altLang="en-US" sz="252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charset="-122"/>
              <a:ea typeface="华文楷体" panose="02010600040101010101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20489" y="2457812"/>
            <a:ext cx="5070214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55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大多分布于大江大河流域。</a:t>
            </a:r>
            <a:endParaRPr lang="zh-CN" altLang="en-US" sz="3355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20489" y="1459093"/>
            <a:ext cx="96593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中国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原始农耕时代重要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遗址的分布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有什么特点？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箭头: 五边形 27"/>
          <p:cNvSpPr/>
          <p:nvPr/>
        </p:nvSpPr>
        <p:spPr>
          <a:xfrm>
            <a:off x="3915313" y="174625"/>
            <a:ext cx="4069715" cy="582295"/>
          </a:xfrm>
          <a:prstGeom prst="homePlat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355" b="1" dirty="0">
                <a:latin typeface="李旭科书法" panose="02000603000000000000" pitchFamily="2" charset="-122"/>
                <a:ea typeface="李旭科书法" panose="02000603000000000000" pitchFamily="2" charset="-122"/>
              </a:rPr>
              <a:t>原始农作物的种植</a:t>
            </a:r>
            <a:endParaRPr lang="zh-CN" altLang="en-US" sz="3355" b="1" dirty="0"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1265"/>
          <p:cNvSpPr txBox="1">
            <a:spLocks noChangeArrowheads="1"/>
          </p:cNvSpPr>
          <p:nvPr/>
        </p:nvSpPr>
        <p:spPr bwMode="auto">
          <a:xfrm>
            <a:off x="3885459" y="1263266"/>
            <a:ext cx="1171181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355" b="1" dirty="0">
                <a:solidFill>
                  <a:srgbClr val="0070C0"/>
                </a:solidFill>
              </a:rPr>
              <a:t>石镰</a:t>
            </a:r>
            <a:endParaRPr lang="zh-CN" altLang="en-US" sz="3355" b="1" dirty="0">
              <a:solidFill>
                <a:srgbClr val="0070C0"/>
              </a:solidFill>
            </a:endParaRPr>
          </a:p>
        </p:txBody>
      </p:sp>
      <p:sp>
        <p:nvSpPr>
          <p:cNvPr id="11267" name="文本框 11266"/>
          <p:cNvSpPr txBox="1">
            <a:spLocks noChangeArrowheads="1"/>
          </p:cNvSpPr>
          <p:nvPr/>
        </p:nvSpPr>
        <p:spPr bwMode="auto">
          <a:xfrm>
            <a:off x="3869919" y="1988888"/>
            <a:ext cx="2084872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355" b="1" dirty="0">
                <a:solidFill>
                  <a:srgbClr val="0070C0"/>
                </a:solidFill>
              </a:rPr>
              <a:t>收割庄稼</a:t>
            </a:r>
            <a:endParaRPr lang="zh-CN" altLang="en-US" sz="3355" b="1" dirty="0">
              <a:solidFill>
                <a:srgbClr val="0070C0"/>
              </a:solidFill>
            </a:endParaRPr>
          </a:p>
        </p:txBody>
      </p:sp>
      <p:pic>
        <p:nvPicPr>
          <p:cNvPr id="5124" name="图片 11267" descr="石镰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358" y="963527"/>
            <a:ext cx="2927919" cy="2407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矩形 11268"/>
          <p:cNvSpPr>
            <a:spLocks noChangeArrowheads="1"/>
          </p:cNvSpPr>
          <p:nvPr/>
        </p:nvSpPr>
        <p:spPr bwMode="auto">
          <a:xfrm>
            <a:off x="3607412" y="135577"/>
            <a:ext cx="5540299" cy="584775"/>
          </a:xfrm>
          <a:prstGeom prst="rect">
            <a:avLst/>
          </a:prstGeom>
          <a:solidFill>
            <a:srgbClr val="3399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chemeClr val="bg1"/>
                </a:solidFill>
              </a:rPr>
              <a:t>猜一猜这些</a:t>
            </a:r>
            <a:r>
              <a:rPr lang="zh-CN" altLang="en-US" b="1" dirty="0">
                <a:solidFill>
                  <a:schemeClr val="bg1"/>
                </a:solidFill>
              </a:rPr>
              <a:t>工具的名称和用途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9" name="文本框 13313"/>
          <p:cNvSpPr txBox="1">
            <a:spLocks noChangeArrowheads="1"/>
          </p:cNvSpPr>
          <p:nvPr/>
        </p:nvSpPr>
        <p:spPr bwMode="auto">
          <a:xfrm>
            <a:off x="9356862" y="1228413"/>
            <a:ext cx="1480927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355" b="1" dirty="0">
                <a:solidFill>
                  <a:srgbClr val="0070C0"/>
                </a:solidFill>
                <a:latin typeface="华文新魏" panose="02010800040101010101" pitchFamily="2" charset="-122"/>
              </a:rPr>
              <a:t>骨</a:t>
            </a:r>
            <a:r>
              <a:rPr lang="zh-CN" altLang="en-US" sz="3355" b="1" dirty="0" smtClean="0">
                <a:solidFill>
                  <a:srgbClr val="0070C0"/>
                </a:solidFill>
                <a:latin typeface="华文新魏" panose="02010800040101010101" pitchFamily="2" charset="-122"/>
              </a:rPr>
              <a:t>耜</a:t>
            </a:r>
            <a:endParaRPr lang="zh-CN" altLang="en-US" sz="3355" b="1" dirty="0">
              <a:solidFill>
                <a:srgbClr val="0070C0"/>
              </a:solidFill>
              <a:latin typeface="华文新魏" panose="02010800040101010101" pitchFamily="2" charset="-122"/>
            </a:endParaRPr>
          </a:p>
        </p:txBody>
      </p:sp>
      <p:sp>
        <p:nvSpPr>
          <p:cNvPr id="10" name="文本框 13314"/>
          <p:cNvSpPr txBox="1">
            <a:spLocks noChangeArrowheads="1"/>
          </p:cNvSpPr>
          <p:nvPr/>
        </p:nvSpPr>
        <p:spPr bwMode="auto">
          <a:xfrm>
            <a:off x="9356861" y="1877056"/>
            <a:ext cx="1964435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355" b="1" dirty="0" smtClean="0">
                <a:solidFill>
                  <a:srgbClr val="0070C0"/>
                </a:solidFill>
              </a:rPr>
              <a:t>翻整土地</a:t>
            </a:r>
            <a:endParaRPr lang="zh-CN" altLang="en-US" sz="3355" b="1" dirty="0">
              <a:solidFill>
                <a:srgbClr val="0070C0"/>
              </a:solidFill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961249" y="5239026"/>
            <a:ext cx="3398520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355" b="1" dirty="0">
                <a:solidFill>
                  <a:srgbClr val="0070C0"/>
                </a:solidFill>
                <a:latin typeface="宋体" panose="02010600030101010101" pitchFamily="2" charset="-122"/>
              </a:rPr>
              <a:t>石磨盘和石磨棒 </a:t>
            </a:r>
            <a:endParaRPr lang="zh-CN" altLang="en-US" sz="3355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文本框 15362"/>
          <p:cNvSpPr txBox="1">
            <a:spLocks noChangeArrowheads="1"/>
          </p:cNvSpPr>
          <p:nvPr/>
        </p:nvSpPr>
        <p:spPr bwMode="auto">
          <a:xfrm>
            <a:off x="1436062" y="5836258"/>
            <a:ext cx="2010117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355" b="1" dirty="0">
                <a:solidFill>
                  <a:srgbClr val="0070C0"/>
                </a:solidFill>
                <a:latin typeface="宋体" panose="02010600030101010101" pitchFamily="2" charset="-122"/>
              </a:rPr>
              <a:t>加工谷物</a:t>
            </a:r>
            <a:endParaRPr lang="zh-CN" altLang="en-US" sz="3355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pic>
        <p:nvPicPr>
          <p:cNvPr id="14" name="图片 15363" descr="石磨盘和石磨棒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453" y="3777737"/>
            <a:ext cx="3635029" cy="1451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17409"/>
          <p:cNvSpPr txBox="1">
            <a:spLocks noChangeArrowheads="1"/>
          </p:cNvSpPr>
          <p:nvPr/>
        </p:nvSpPr>
        <p:spPr bwMode="auto">
          <a:xfrm>
            <a:off x="4509171" y="3691597"/>
            <a:ext cx="3736783" cy="977265"/>
          </a:xfrm>
          <a:prstGeom prst="rect">
            <a:avLst/>
          </a:prstGeom>
          <a:noFill/>
          <a:ln w="28575">
            <a:solidFill>
              <a:schemeClr val="accent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2241550" indent="-224155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Bef>
                <a:spcPts val="0"/>
              </a:spcBef>
              <a:buFontTx/>
              <a:buNone/>
            </a:pPr>
            <a:r>
              <a:rPr lang="zh-CN" altLang="en-US" sz="2880" b="1" dirty="0" smtClean="0">
                <a:latin typeface="Impact" panose="020B0806030902050204" pitchFamily="34" charset="0"/>
              </a:rPr>
              <a:t>这些工具与</a:t>
            </a:r>
            <a:r>
              <a:rPr lang="zh-CN" altLang="en-US" sz="2880" b="1" dirty="0">
                <a:latin typeface="Impact" panose="020B0806030902050204" pitchFamily="34" charset="0"/>
              </a:rPr>
              <a:t>旧石器时代</a:t>
            </a:r>
            <a:r>
              <a:rPr lang="zh-CN" altLang="en-US" sz="2880" b="1" dirty="0" smtClean="0">
                <a:latin typeface="Impact" panose="020B0806030902050204" pitchFamily="34" charset="0"/>
              </a:rPr>
              <a:t>的工具有</a:t>
            </a:r>
            <a:r>
              <a:rPr lang="zh-CN" altLang="en-US" sz="2880" b="1" dirty="0">
                <a:latin typeface="Impact" panose="020B0806030902050204" pitchFamily="34" charset="0"/>
              </a:rPr>
              <a:t>什么不同？</a:t>
            </a:r>
            <a:endParaRPr lang="zh-CN" altLang="en-US" sz="2880" b="1" dirty="0">
              <a:latin typeface="Impact" panose="020B0806030902050204" pitchFamily="34" charset="0"/>
            </a:endParaRPr>
          </a:p>
        </p:txBody>
      </p:sp>
      <p:pic>
        <p:nvPicPr>
          <p:cNvPr id="16" name="图片 17412" descr="北京人使用的打制石器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567" y="3452006"/>
            <a:ext cx="2817729" cy="1802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5464583" y="5229185"/>
            <a:ext cx="5020868" cy="1124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355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主要使用磨制石器的时代</a:t>
            </a:r>
            <a:endParaRPr lang="en-US" altLang="zh-CN" sz="3355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355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称为“新石器时代”</a:t>
            </a:r>
            <a:endParaRPr lang="zh-CN" altLang="en-US" sz="3355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50" name="Picture 2" descr="https://gimg2.baidu.com/image_search/src=http%3A%2F%2Fpic.baike.soso.com%2Fp%2F20111014%2F20111014143658-767526969.jpg&amp;refer=http%3A%2F%2Fpic.baike.soso.com&amp;app=2002&amp;size=f9999,10000&amp;q=a80&amp;n=0&amp;g=0n&amp;fmt=jpeg?sec=1637241167&amp;t=e650d87ce3f2d5946a31d2a2c7b171b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466" y="963707"/>
            <a:ext cx="2927758" cy="2044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  <p:bldP spid="9" grpId="0"/>
      <p:bldP spid="10" grpId="0"/>
      <p:bldP spid="12" grpId="0"/>
      <p:bldP spid="13" grpId="0"/>
      <p:bldP spid="15" grpId="0" bldLvl="0" animBg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0" y="-37465"/>
            <a:ext cx="12192000" cy="44062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0" name="矩形 19"/>
          <p:cNvSpPr/>
          <p:nvPr>
            <p:custDataLst>
              <p:tags r:id="rId2"/>
            </p:custDataLst>
          </p:nvPr>
        </p:nvSpPr>
        <p:spPr>
          <a:xfrm>
            <a:off x="0" y="4368800"/>
            <a:ext cx="12192000" cy="2489200"/>
          </a:xfrm>
          <a:prstGeom prst="rect">
            <a:avLst/>
          </a:prstGeom>
          <a:solidFill>
            <a:srgbClr val="479F72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75562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3" name="直接连接符 2"/>
          <p:cNvCxnSpPr/>
          <p:nvPr>
            <p:custDataLst>
              <p:tags r:id="rId3"/>
            </p:custDataLst>
          </p:nvPr>
        </p:nvCxnSpPr>
        <p:spPr>
          <a:xfrm flipH="1">
            <a:off x="914400" y="3777577"/>
            <a:ext cx="0" cy="393065"/>
          </a:xfrm>
          <a:prstGeom prst="line">
            <a:avLst/>
          </a:prstGeom>
          <a:noFill/>
          <a:ln w="31750" cap="flat" cmpd="sng" algn="ctr">
            <a:solidFill>
              <a:srgbClr val="06764E"/>
            </a:solidFill>
            <a:prstDash val="solid"/>
            <a:miter lim="800000"/>
          </a:ln>
          <a:effectLst/>
        </p:spPr>
      </p:cxnSp>
      <p:sp>
        <p:nvSpPr>
          <p:cNvPr id="17" name="菱形 16"/>
          <p:cNvSpPr/>
          <p:nvPr>
            <p:custDataLst>
              <p:tags r:id="rId4"/>
            </p:custDataLst>
          </p:nvPr>
        </p:nvSpPr>
        <p:spPr>
          <a:xfrm>
            <a:off x="770084" y="4215362"/>
            <a:ext cx="288632" cy="288632"/>
          </a:xfrm>
          <a:prstGeom prst="diamond">
            <a:avLst/>
          </a:prstGeom>
          <a:solidFill>
            <a:srgbClr val="095F3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8" name="右大括号 17"/>
          <p:cNvSpPr/>
          <p:nvPr>
            <p:custDataLst>
              <p:tags r:id="rId5"/>
            </p:custDataLst>
          </p:nvPr>
        </p:nvSpPr>
        <p:spPr>
          <a:xfrm rot="16200000">
            <a:off x="4391660" y="78740"/>
            <a:ext cx="198755" cy="7152640"/>
          </a:xfrm>
          <a:prstGeom prst="rightBrace">
            <a:avLst/>
          </a:prstGeom>
          <a:noFill/>
          <a:ln w="25400" cap="flat" cmpd="sng" algn="ctr">
            <a:solidFill>
              <a:srgbClr val="06764E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华文中宋" panose="02010600040101010101" charset="-122"/>
              <a:cs typeface="+mn-cs"/>
            </a:endParaRPr>
          </a:p>
        </p:txBody>
      </p:sp>
      <p:sp>
        <p:nvSpPr>
          <p:cNvPr id="22" name="菱形 21"/>
          <p:cNvSpPr/>
          <p:nvPr>
            <p:custDataLst>
              <p:tags r:id="rId6"/>
            </p:custDataLst>
          </p:nvPr>
        </p:nvSpPr>
        <p:spPr>
          <a:xfrm>
            <a:off x="7922724" y="4215362"/>
            <a:ext cx="288632" cy="288632"/>
          </a:xfrm>
          <a:prstGeom prst="diamond">
            <a:avLst/>
          </a:prstGeom>
          <a:solidFill>
            <a:srgbClr val="095F3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3" name="菱形 22"/>
          <p:cNvSpPr/>
          <p:nvPr>
            <p:custDataLst>
              <p:tags r:id="rId7"/>
            </p:custDataLst>
          </p:nvPr>
        </p:nvSpPr>
        <p:spPr>
          <a:xfrm>
            <a:off x="10848804" y="4226560"/>
            <a:ext cx="288632" cy="288632"/>
          </a:xfrm>
          <a:prstGeom prst="diamond">
            <a:avLst/>
          </a:prstGeom>
          <a:solidFill>
            <a:srgbClr val="095F3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24" name="直接连接符 23"/>
          <p:cNvCxnSpPr/>
          <p:nvPr>
            <p:custDataLst>
              <p:tags r:id="rId8"/>
            </p:custDataLst>
          </p:nvPr>
        </p:nvCxnSpPr>
        <p:spPr>
          <a:xfrm flipH="1">
            <a:off x="8067040" y="3777577"/>
            <a:ext cx="0" cy="393065"/>
          </a:xfrm>
          <a:prstGeom prst="line">
            <a:avLst/>
          </a:prstGeom>
          <a:noFill/>
          <a:ln w="31750" cap="flat" cmpd="sng" algn="ctr">
            <a:solidFill>
              <a:srgbClr val="06764E"/>
            </a:solidFill>
            <a:prstDash val="solid"/>
            <a:miter lim="800000"/>
          </a:ln>
          <a:effectLst/>
        </p:spPr>
      </p:cxnSp>
      <p:cxnSp>
        <p:nvCxnSpPr>
          <p:cNvPr id="25" name="直接连接符 24"/>
          <p:cNvCxnSpPr/>
          <p:nvPr>
            <p:custDataLst>
              <p:tags r:id="rId9"/>
            </p:custDataLst>
          </p:nvPr>
        </p:nvCxnSpPr>
        <p:spPr>
          <a:xfrm flipH="1">
            <a:off x="10993120" y="3777577"/>
            <a:ext cx="0" cy="393065"/>
          </a:xfrm>
          <a:prstGeom prst="line">
            <a:avLst/>
          </a:prstGeom>
          <a:noFill/>
          <a:ln w="31750" cap="flat" cmpd="sng" algn="ctr">
            <a:solidFill>
              <a:srgbClr val="06764E"/>
            </a:solidFill>
            <a:prstDash val="solid"/>
            <a:miter lim="800000"/>
          </a:ln>
          <a:effectLst/>
        </p:spPr>
      </p:cxnSp>
      <p:sp>
        <p:nvSpPr>
          <p:cNvPr id="26" name="右大括号 25"/>
          <p:cNvSpPr/>
          <p:nvPr>
            <p:custDataLst>
              <p:tags r:id="rId10"/>
            </p:custDataLst>
          </p:nvPr>
        </p:nvSpPr>
        <p:spPr>
          <a:xfrm rot="16200000">
            <a:off x="9425940" y="2197100"/>
            <a:ext cx="208915" cy="2925445"/>
          </a:xfrm>
          <a:prstGeom prst="rightBrace">
            <a:avLst/>
          </a:prstGeom>
          <a:noFill/>
          <a:ln w="25400" cap="flat" cmpd="sng" algn="ctr">
            <a:solidFill>
              <a:srgbClr val="06764E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华文中宋" panose="02010600040101010101" charset="-122"/>
              <a:cs typeface="+mn-cs"/>
            </a:endParaRPr>
          </a:p>
        </p:txBody>
      </p:sp>
      <p:sp>
        <p:nvSpPr>
          <p:cNvPr id="30" name="文本框 29"/>
          <p:cNvSpPr txBox="1"/>
          <p:nvPr>
            <p:custDataLst>
              <p:tags r:id="rId11"/>
            </p:custDataLst>
          </p:nvPr>
        </p:nvSpPr>
        <p:spPr>
          <a:xfrm>
            <a:off x="363855" y="4625975"/>
            <a:ext cx="13735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en-US" altLang="zh-CN" sz="2400" b="1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  <a:sym typeface="+mn-ea"/>
              </a:rPr>
              <a:t>距今约</a:t>
            </a:r>
            <a:endParaRPr lang="en-US" altLang="zh-CN" sz="2400" b="1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panose="02010509060101010101" charset="-122"/>
              <a:ea typeface="幼圆" panose="02010509060101010101" charset="-122"/>
              <a:sym typeface="+mn-ea"/>
            </a:endParaRPr>
          </a:p>
          <a:p>
            <a:pPr lvl="0" algn="l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en-US" altLang="zh-CN" sz="2400" b="1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  <a:sym typeface="+mn-ea"/>
              </a:rPr>
              <a:t>300万年</a:t>
            </a:r>
            <a:endParaRPr lang="en-US" altLang="zh-CN" sz="2400" b="1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panose="02010509060101010101" charset="-122"/>
              <a:ea typeface="幼圆" panose="02010509060101010101" charset="-122"/>
              <a:sym typeface="+mn-ea"/>
            </a:endParaRPr>
          </a:p>
        </p:txBody>
      </p:sp>
      <p:sp>
        <p:nvSpPr>
          <p:cNvPr id="31" name="文本框 30"/>
          <p:cNvSpPr txBox="1"/>
          <p:nvPr>
            <p:custDataLst>
              <p:tags r:id="rId12"/>
            </p:custDataLst>
          </p:nvPr>
        </p:nvSpPr>
        <p:spPr>
          <a:xfrm>
            <a:off x="7583805" y="4597400"/>
            <a:ext cx="11728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en-US" altLang="zh-CN" sz="2400" b="1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  <a:sym typeface="+mn-ea"/>
              </a:rPr>
              <a:t>距今约</a:t>
            </a:r>
            <a:endParaRPr lang="en-US" altLang="zh-CN" sz="2400" b="1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panose="02010509060101010101" charset="-122"/>
              <a:ea typeface="幼圆" panose="02010509060101010101" charset="-122"/>
              <a:sym typeface="+mn-ea"/>
            </a:endParaRPr>
          </a:p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en-US" altLang="zh-CN" sz="2400" b="1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  <a:sym typeface="+mn-ea"/>
              </a:rPr>
              <a:t>1万年</a:t>
            </a:r>
            <a:endParaRPr lang="en-US" altLang="zh-CN" sz="2400" b="1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panose="02010509060101010101" charset="-122"/>
              <a:ea typeface="幼圆" panose="02010509060101010101" charset="-122"/>
              <a:sym typeface="+mn-ea"/>
            </a:endParaRPr>
          </a:p>
        </p:txBody>
      </p:sp>
      <p:sp>
        <p:nvSpPr>
          <p:cNvPr id="32" name="文本框 31"/>
          <p:cNvSpPr txBox="1"/>
          <p:nvPr>
            <p:custDataLst>
              <p:tags r:id="rId13"/>
            </p:custDataLst>
          </p:nvPr>
        </p:nvSpPr>
        <p:spPr>
          <a:xfrm>
            <a:off x="10374630" y="4629150"/>
            <a:ext cx="11156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</a:rPr>
              <a:t>距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</a:rPr>
              <a:t>今约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</a:rPr>
              <a:t>5000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</a:rPr>
              <a:t>年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14"/>
            </p:custDataLst>
          </p:nvPr>
        </p:nvSpPr>
        <p:spPr>
          <a:xfrm>
            <a:off x="3226435" y="2870835"/>
            <a:ext cx="2325370" cy="5835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6764E"/>
                </a:solidFill>
                <a:effectLst/>
                <a:uLnTx/>
                <a:uFillTx/>
                <a:latin typeface="Arial" panose="020B0604020202020204"/>
                <a:ea typeface="华文中宋" panose="02010600040101010101" charset="-122"/>
                <a:cs typeface="+mn-cs"/>
              </a:rPr>
              <a:t>旧石器时代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6764E"/>
              </a:solidFill>
              <a:effectLst/>
              <a:uLnTx/>
              <a:uFillTx/>
              <a:latin typeface="Arial" panose="020B0604020202020204"/>
              <a:ea typeface="华文中宋" panose="02010600040101010101" charset="-122"/>
              <a:cs typeface="+mn-cs"/>
            </a:endParaRPr>
          </a:p>
        </p:txBody>
      </p:sp>
      <p:sp>
        <p:nvSpPr>
          <p:cNvPr id="34" name="文本框 33"/>
          <p:cNvSpPr txBox="1"/>
          <p:nvPr>
            <p:custDataLst>
              <p:tags r:id="rId15"/>
            </p:custDataLst>
          </p:nvPr>
        </p:nvSpPr>
        <p:spPr>
          <a:xfrm>
            <a:off x="8325485" y="2870835"/>
            <a:ext cx="2524760" cy="5835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3200" b="1" noProof="0">
                <a:ln>
                  <a:noFill/>
                </a:ln>
                <a:solidFill>
                  <a:srgbClr val="06764E"/>
                </a:solidFill>
                <a:effectLst/>
                <a:uLnTx/>
                <a:uFillTx/>
                <a:latin typeface="Arial" panose="020B0604020202020204"/>
                <a:ea typeface="华文中宋" panose="02010600040101010101" charset="-122"/>
                <a:sym typeface="+mn-ea"/>
              </a:rPr>
              <a:t>新石器时代</a:t>
            </a:r>
            <a:endParaRPr lang="zh-CN" altLang="en-US" sz="3200" b="1" noProof="0">
              <a:ln>
                <a:noFill/>
              </a:ln>
              <a:solidFill>
                <a:srgbClr val="06764E"/>
              </a:solidFill>
              <a:effectLst/>
              <a:uLnTx/>
              <a:uFillTx/>
              <a:latin typeface="Arial" panose="020B0604020202020204"/>
              <a:ea typeface="华文中宋" panose="02010600040101010101" charset="-122"/>
              <a:sym typeface="+mn-ea"/>
            </a:endParaRPr>
          </a:p>
        </p:txBody>
      </p:sp>
      <p:grpSp>
        <p:nvGrpSpPr>
          <p:cNvPr id="2" name="组合 1"/>
          <p:cNvGrpSpPr/>
          <p:nvPr>
            <p:custDataLst>
              <p:tags r:id="rId16"/>
            </p:custDataLst>
          </p:nvPr>
        </p:nvGrpSpPr>
        <p:grpSpPr>
          <a:xfrm>
            <a:off x="2184399" y="1009262"/>
            <a:ext cx="4541521" cy="1642113"/>
            <a:chOff x="2184399" y="1009262"/>
            <a:chExt cx="4541521" cy="1642113"/>
          </a:xfrm>
        </p:grpSpPr>
        <p:sp>
          <p:nvSpPr>
            <p:cNvPr id="40" name="矩形 39"/>
            <p:cNvSpPr/>
            <p:nvPr>
              <p:custDataLst>
                <p:tags r:id="rId17"/>
              </p:custDataLst>
            </p:nvPr>
          </p:nvSpPr>
          <p:spPr>
            <a:xfrm>
              <a:off x="2184399" y="1009262"/>
              <a:ext cx="4541521" cy="1642113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rgbClr val="00924C">
                <a:shade val="50000"/>
              </a:srgbClr>
            </a:lnRef>
            <a:fillRef idx="1">
              <a:srgbClr val="00924C"/>
            </a:fillRef>
            <a:effectRef idx="0">
              <a:srgbClr val="00924C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ea"/>
              </a:endParaRPr>
            </a:p>
          </p:txBody>
        </p:sp>
        <p:sp>
          <p:nvSpPr>
            <p:cNvPr id="43" name="文本框 42"/>
            <p:cNvSpPr txBox="1"/>
            <p:nvPr>
              <p:custDataLst>
                <p:tags r:id="rId18"/>
              </p:custDataLst>
            </p:nvPr>
          </p:nvSpPr>
          <p:spPr>
            <a:xfrm>
              <a:off x="2278378" y="1049010"/>
              <a:ext cx="4353561" cy="11169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4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solidFill>
                    <a:schemeClr val="tx1"/>
                  </a:solidFill>
                  <a:effectLst/>
                  <a:uLnTx/>
                  <a:uFillTx/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以使用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打制石器</a:t>
              </a:r>
              <a:r>
                <a:rPr kumimoji="0" lang="zh-CN" altLang="en-US" sz="2800" b="1" i="0" u="none" strike="noStrike" kern="1200" cap="none" spc="0" normalizeH="0" baseline="0" noProof="0" dirty="0">
                  <a:solidFill>
                    <a:schemeClr val="tx1"/>
                  </a:solidFill>
                  <a:effectLst/>
                  <a:uLnTx/>
                  <a:uFillTx/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为标志的人类物质文明</a:t>
              </a:r>
              <a:r>
                <a:rPr kumimoji="0" lang="zh-CN" altLang="en-US" sz="2800" b="1" i="0" u="none" strike="noStrike" kern="1200" cap="none" spc="0" normalizeH="0" baseline="0" noProof="0" dirty="0" smtClean="0">
                  <a:solidFill>
                    <a:schemeClr val="tx1"/>
                  </a:solidFill>
                  <a:effectLst/>
                  <a:uLnTx/>
                  <a:uFillTx/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发展阶段</a:t>
              </a:r>
              <a:endParaRPr kumimoji="0" lang="zh-CN" altLang="en-US" sz="2800" b="1" i="0" u="none" strike="noStrike" kern="1200" cap="none" spc="0" normalizeH="0" baseline="0" noProof="0" dirty="0">
                <a:solidFill>
                  <a:schemeClr val="tx1"/>
                </a:solidFill>
                <a:effectLst/>
                <a:uLnTx/>
                <a:uFillTx/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4" name="组合 3"/>
          <p:cNvGrpSpPr/>
          <p:nvPr>
            <p:custDataLst>
              <p:tags r:id="rId19"/>
            </p:custDataLst>
          </p:nvPr>
        </p:nvGrpSpPr>
        <p:grpSpPr>
          <a:xfrm>
            <a:off x="7279639" y="1009262"/>
            <a:ext cx="4541521" cy="1642113"/>
            <a:chOff x="7279639" y="1009262"/>
            <a:chExt cx="4541521" cy="1642113"/>
          </a:xfrm>
        </p:grpSpPr>
        <p:sp>
          <p:nvSpPr>
            <p:cNvPr id="44" name="矩形 43"/>
            <p:cNvSpPr/>
            <p:nvPr>
              <p:custDataLst>
                <p:tags r:id="rId20"/>
              </p:custDataLst>
            </p:nvPr>
          </p:nvSpPr>
          <p:spPr>
            <a:xfrm>
              <a:off x="7279639" y="1009262"/>
              <a:ext cx="4541521" cy="1642113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rgbClr val="00924C">
                <a:shade val="50000"/>
              </a:srgbClr>
            </a:lnRef>
            <a:fillRef idx="1">
              <a:srgbClr val="00924C"/>
            </a:fillRef>
            <a:effectRef idx="0">
              <a:srgbClr val="00924C"/>
            </a:effectRef>
            <a:fontRef idx="minor">
              <a:sysClr val="window" lastClr="FFFFFF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+mn-ea"/>
              </a:endParaRPr>
            </a:p>
          </p:txBody>
        </p:sp>
        <p:sp>
          <p:nvSpPr>
            <p:cNvPr id="46" name="文本框 45"/>
            <p:cNvSpPr txBox="1"/>
            <p:nvPr>
              <p:custDataLst>
                <p:tags r:id="rId21"/>
              </p:custDataLst>
            </p:nvPr>
          </p:nvSpPr>
          <p:spPr>
            <a:xfrm>
              <a:off x="7373618" y="1049010"/>
              <a:ext cx="4353561" cy="111696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4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solidFill>
                    <a:schemeClr val="tx1"/>
                  </a:solidFill>
                  <a:effectLst/>
                  <a:uLnTx/>
                  <a:uFillTx/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以使用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磨制石器</a:t>
              </a:r>
              <a:r>
                <a:rPr kumimoji="0" lang="zh-CN" altLang="en-US" sz="2800" b="1" i="0" u="none" strike="noStrike" kern="1200" cap="none" spc="0" normalizeH="0" baseline="0" noProof="0" dirty="0">
                  <a:solidFill>
                    <a:schemeClr val="tx1"/>
                  </a:solidFill>
                  <a:effectLst/>
                  <a:uLnTx/>
                  <a:uFillTx/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为标志的人类物质文明</a:t>
              </a:r>
              <a:r>
                <a:rPr kumimoji="0" lang="zh-CN" altLang="en-US" sz="2800" b="1" i="0" u="none" strike="noStrike" kern="1200" cap="none" spc="0" normalizeH="0" baseline="0" noProof="0" dirty="0" smtClean="0">
                  <a:solidFill>
                    <a:schemeClr val="tx1"/>
                  </a:solidFill>
                  <a:effectLst/>
                  <a:uLnTx/>
                  <a:uFillTx/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发展阶段</a:t>
              </a:r>
              <a:endParaRPr kumimoji="0" lang="zh-CN" altLang="en-US" sz="2800" b="1" i="0" u="none" strike="noStrike" kern="1200" cap="none" spc="0" normalizeH="0" baseline="0" noProof="0" dirty="0">
                <a:solidFill>
                  <a:schemeClr val="tx1"/>
                </a:solidFill>
                <a:effectLst/>
                <a:uLnTx/>
                <a:uFillTx/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pic>
        <p:nvPicPr>
          <p:cNvPr id="49" name="图片 17413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33973" y="5239240"/>
            <a:ext cx="1592372" cy="1423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17414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01109" y="5363138"/>
            <a:ext cx="1203122" cy="1250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17415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78995" y="4703373"/>
            <a:ext cx="1403772" cy="1959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矩形 54"/>
          <p:cNvSpPr/>
          <p:nvPr>
            <p:custDataLst>
              <p:tags r:id="rId28"/>
            </p:custDataLst>
          </p:nvPr>
        </p:nvSpPr>
        <p:spPr>
          <a:xfrm>
            <a:off x="4561765" y="129499"/>
            <a:ext cx="3068469" cy="584775"/>
          </a:xfrm>
          <a:prstGeom prst="rect">
            <a:avLst/>
          </a:prstGeom>
          <a:noFill/>
        </p:spPr>
        <p:txBody>
          <a:bodyPr wrap="none" anchor="b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阿里巴巴普惠体 Heavy" panose="00020600040101010101" pitchFamily="18" charset="-122"/>
              </a:rPr>
              <a:t>原始社会的分期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阿里巴巴普惠体 Heavy" panose="00020600040101010101" pitchFamily="18" charset="-122"/>
            </a:endParaRPr>
          </a:p>
        </p:txBody>
      </p:sp>
      <p:pic>
        <p:nvPicPr>
          <p:cNvPr id="41" name="图片 26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 cstate="print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3997960" y="2083060"/>
            <a:ext cx="914400" cy="914400"/>
          </a:xfrm>
          <a:prstGeom prst="rect">
            <a:avLst/>
          </a:prstGeom>
        </p:spPr>
      </p:pic>
      <p:pic>
        <p:nvPicPr>
          <p:cNvPr id="45" name="图片 26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0" cstate="print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9093200" y="2083060"/>
            <a:ext cx="914400" cy="914400"/>
          </a:xfrm>
          <a:prstGeom prst="rect">
            <a:avLst/>
          </a:prstGeom>
        </p:spPr>
      </p:pic>
      <p:pic>
        <p:nvPicPr>
          <p:cNvPr id="5124" name="图片 11267" descr="石镰"/>
          <p:cNvPicPr>
            <a:picLocks noChangeAspect="1" noChangeArrowheads="1"/>
          </p:cNvPicPr>
          <p:nvPr>
            <p:custDataLst>
              <p:tags r:id="rId33"/>
            </p:custDataLst>
          </p:nvPr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695" y="5517515"/>
            <a:ext cx="1689100" cy="130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5363" descr="石磨盘和石磨棒"/>
          <p:cNvPicPr>
            <a:picLocks noChangeAspect="1" noChangeArrowheads="1"/>
          </p:cNvPicPr>
          <p:nvPr>
            <p:custDataLst>
              <p:tags r:id="rId35"/>
            </p:custDataLst>
          </p:nvPr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6355" y="5517515"/>
            <a:ext cx="3255645" cy="130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3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500"/>
                            </p:stCondLst>
                            <p:childTnLst>
                              <p:par>
                                <p:cTn id="9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2" grpId="0" animBg="1"/>
      <p:bldP spid="23" grpId="0" animBg="1"/>
      <p:bldP spid="26" grpId="0" animBg="1"/>
      <p:bldP spid="30" grpId="0"/>
      <p:bldP spid="31" grpId="0"/>
      <p:bldP spid="32" grpId="0"/>
      <p:bldP spid="33" grpId="0"/>
      <p:bldP spid="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4345282" y="188552"/>
            <a:ext cx="3148647" cy="560705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稻作农业的繁荣</a:t>
            </a:r>
            <a:endParaRPr lang="zh-CN" altLang="en-US" sz="32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1" name="文本框 30"/>
          <p:cNvSpPr txBox="1"/>
          <p:nvPr>
            <p:custDataLst>
              <p:tags r:id="rId2"/>
            </p:custDataLst>
          </p:nvPr>
        </p:nvSpPr>
        <p:spPr>
          <a:xfrm>
            <a:off x="694978" y="1041324"/>
            <a:ext cx="98177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小组合作：归纳河姆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渡人的概况，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完成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表格。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aphicFrame>
        <p:nvGraphicFramePr>
          <p:cNvPr id="32" name="表格 3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781050" y="1868170"/>
          <a:ext cx="4990576" cy="4497173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1534160"/>
                <a:gridCol w="3456416"/>
              </a:tblGrid>
              <a:tr h="509905"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dirty="0"/>
                        <a:t>河姆渡人的生活</a:t>
                      </a:r>
                      <a:endParaRPr lang="zh-CN" altLang="en-US" sz="2400" b="0" dirty="0">
                        <a:solidFill>
                          <a:srgbClr val="FFFF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 hMerge="1">
                  <a:tcPr>
                    <a:lnL w="3175">
                      <a:solidFill>
                        <a:srgbClr val="FFFFFF"/>
                      </a:solidFill>
                      <a:prstDash val="dot"/>
                    </a:lnL>
                    <a:lnR w="19050" cap="rnd">
                      <a:solidFill>
                        <a:srgbClr val="E29A9A"/>
                      </a:solidFill>
                      <a:prstDash val="solid"/>
                    </a:lnR>
                    <a:lnT w="19050" cap="rnd">
                      <a:solidFill>
                        <a:srgbClr val="E29A9A"/>
                      </a:solidFill>
                      <a:prstDash val="solid"/>
                    </a:lnT>
                    <a:lnB w="19050">
                      <a:solidFill>
                        <a:srgbClr val="E29A9A"/>
                      </a:solidFill>
                      <a:prstDash val="solid"/>
                    </a:lnB>
                    <a:solidFill>
                      <a:srgbClr val="E29A9A"/>
                    </a:solidFill>
                  </a:tcPr>
                </a:tc>
              </a:tr>
              <a:tr h="5092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 kern="1200" dirty="0" smtClean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生活年代</a:t>
                      </a:r>
                      <a:endParaRPr lang="zh-CN" altLang="en-US" sz="1800" b="1" kern="1200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E29A9A"/>
                        </a:solidFill>
                      </a:endParaRPr>
                    </a:p>
                  </a:txBody>
                  <a:tcPr/>
                </a:tc>
              </a:tr>
              <a:tr h="67627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 dirty="0" smtClean="0">
                          <a:solidFill>
                            <a:srgbClr val="FF0000"/>
                          </a:solidFill>
                        </a:rPr>
                        <a:t>生活</a:t>
                      </a:r>
                      <a:r>
                        <a:rPr lang="zh-CN" altLang="en-US" sz="1800" b="1" dirty="0">
                          <a:solidFill>
                            <a:srgbClr val="FF0000"/>
                          </a:solidFill>
                        </a:rPr>
                        <a:t>地点</a:t>
                      </a:r>
                      <a:endParaRPr lang="zh-CN" altLang="en-US" sz="18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/>
                </a:tc>
              </a:tr>
              <a:tr h="5943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 dirty="0" smtClean="0">
                          <a:solidFill>
                            <a:srgbClr val="FF0000"/>
                          </a:solidFill>
                        </a:rPr>
                        <a:t>房屋</a:t>
                      </a:r>
                      <a:r>
                        <a:rPr lang="zh-CN" altLang="en-US" sz="1800" b="1" dirty="0">
                          <a:solidFill>
                            <a:srgbClr val="FF0000"/>
                          </a:solidFill>
                        </a:rPr>
                        <a:t>建筑</a:t>
                      </a:r>
                      <a:endParaRPr lang="zh-CN" altLang="en-US" sz="18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/>
                </a:tc>
              </a:tr>
              <a:tr h="47000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 dirty="0" smtClean="0">
                          <a:solidFill>
                            <a:srgbClr val="FF0000"/>
                          </a:solidFill>
                        </a:rPr>
                        <a:t>粮食作物</a:t>
                      </a:r>
                      <a:endParaRPr lang="zh-CN" altLang="en-US" sz="18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>
                        <a:solidFill>
                          <a:srgbClr val="404040"/>
                        </a:solidFill>
                      </a:endParaRPr>
                    </a:p>
                  </a:txBody>
                  <a:tcPr/>
                </a:tc>
              </a:tr>
              <a:tr h="48196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 dirty="0" smtClean="0">
                          <a:solidFill>
                            <a:srgbClr val="FF0000"/>
                          </a:solidFill>
                        </a:rPr>
                        <a:t>生产工具</a:t>
                      </a:r>
                      <a:endParaRPr lang="zh-CN" altLang="en-US" sz="18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>
                        <a:solidFill>
                          <a:srgbClr val="404040"/>
                        </a:solidFill>
                      </a:endParaRPr>
                    </a:p>
                  </a:txBody>
                  <a:tcPr/>
                </a:tc>
              </a:tr>
              <a:tr h="46609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 dirty="0" smtClean="0">
                          <a:solidFill>
                            <a:srgbClr val="FF0000"/>
                          </a:solidFill>
                        </a:rPr>
                        <a:t>家畜</a:t>
                      </a:r>
                      <a:r>
                        <a:rPr lang="zh-CN" altLang="en-US" sz="1800" b="1" dirty="0">
                          <a:solidFill>
                            <a:srgbClr val="FF0000"/>
                          </a:solidFill>
                        </a:rPr>
                        <a:t>饲养</a:t>
                      </a:r>
                      <a:endParaRPr lang="zh-CN" altLang="en-US" sz="18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rgbClr val="404040"/>
                        </a:solidFill>
                      </a:endParaRPr>
                    </a:p>
                  </a:txBody>
                  <a:tcPr/>
                </a:tc>
              </a:tr>
              <a:tr h="7893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 dirty="0" smtClean="0">
                          <a:solidFill>
                            <a:srgbClr val="FF0000"/>
                          </a:solidFill>
                        </a:rPr>
                        <a:t>生活</a:t>
                      </a:r>
                      <a:r>
                        <a:rPr lang="zh-CN" altLang="en-US" sz="1800" b="1" dirty="0">
                          <a:solidFill>
                            <a:srgbClr val="FF0000"/>
                          </a:solidFill>
                        </a:rPr>
                        <a:t>用具</a:t>
                      </a:r>
                      <a:endParaRPr lang="zh-CN" altLang="en-US" sz="18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>
                        <a:solidFill>
                          <a:srgbClr val="40404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3" name="文本框 32"/>
          <p:cNvSpPr txBox="1"/>
          <p:nvPr>
            <p:custDataLst>
              <p:tags r:id="rId4"/>
            </p:custDataLst>
          </p:nvPr>
        </p:nvSpPr>
        <p:spPr>
          <a:xfrm>
            <a:off x="2355851" y="2407920"/>
            <a:ext cx="21424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距今约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7000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5"/>
            </p:custDataLst>
          </p:nvPr>
        </p:nvSpPr>
        <p:spPr>
          <a:xfrm>
            <a:off x="2227580" y="2991485"/>
            <a:ext cx="33762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浙江余姚（长江中下游）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6"/>
            </p:custDataLst>
          </p:nvPr>
        </p:nvSpPr>
        <p:spPr>
          <a:xfrm>
            <a:off x="2223332" y="3620776"/>
            <a:ext cx="3579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干栏式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建筑、木结构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水井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2255799" y="4166969"/>
            <a:ext cx="16637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水稻</a:t>
            </a:r>
            <a:endParaRPr 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8"/>
            </p:custDataLst>
          </p:nvPr>
        </p:nvSpPr>
        <p:spPr>
          <a:xfrm>
            <a:off x="2264188" y="4631923"/>
            <a:ext cx="14217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骨耜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9"/>
            </p:custDataLst>
          </p:nvPr>
        </p:nvSpPr>
        <p:spPr>
          <a:xfrm>
            <a:off x="2291400" y="5111948"/>
            <a:ext cx="2400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以猪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狗为主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10"/>
            </p:custDataLst>
          </p:nvPr>
        </p:nvSpPr>
        <p:spPr>
          <a:xfrm>
            <a:off x="2269815" y="5570686"/>
            <a:ext cx="36497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陶器、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玉器和简单的乐器骨哨；象牙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雕刻、漆器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椭圆 39"/>
          <p:cNvSpPr/>
          <p:nvPr>
            <p:custDataLst>
              <p:tags r:id="rId11"/>
            </p:custDataLst>
          </p:nvPr>
        </p:nvSpPr>
        <p:spPr>
          <a:xfrm>
            <a:off x="10043326" y="4656943"/>
            <a:ext cx="197485" cy="19748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 descr="timg (11)&amp;pfm8420326993&amp;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/>
                </a14:imgProps>
              </a:ext>
            </a:extLst>
          </a:blip>
          <a:srcRect/>
          <a:stretch>
            <a:fillRect/>
          </a:stretch>
        </p:blipFill>
        <p:spPr>
          <a:xfrm>
            <a:off x="7827645" y="2049145"/>
            <a:ext cx="3308985" cy="215646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958" b="97889" l="815" r="97149">
                        <a14:foregroundMark x1="6110" y1="43008" x2="24847" y2="43008"/>
                        <a14:foregroundMark x1="24847" y1="43008" x2="92872" y2="38786"/>
                        <a14:foregroundMark x1="30346" y1="9235" x2="14053" y2="22164"/>
                        <a14:foregroundMark x1="14053" y1="22164" x2="6307" y2="38219"/>
                        <a14:foregroundMark x1="6140" y1="44869" x2="12016" y2="62269"/>
                        <a14:foregroundMark x1="12016" y1="62269" x2="23625" y2="81003"/>
                        <a14:foregroundMark x1="23625" y1="81003" x2="40733" y2="91821"/>
                        <a14:foregroundMark x1="40733" y1="91821" x2="60081" y2="93668"/>
                        <a14:foregroundMark x1="60081" y1="93668" x2="81874" y2="82058"/>
                        <a14:foregroundMark x1="54175" y1="9235" x2="75153" y2="14512"/>
                        <a14:foregroundMark x1="75153" y1="14512" x2="86475" y2="24361"/>
                        <a14:foregroundMark x1="94906" y1="48021" x2="95112" y2="48813"/>
                        <a14:foregroundMark x1="90438" y1="30864" x2="94906" y2="48021"/>
                        <a14:foregroundMark x1="93233" y1="55409" x2="88798" y2="70976"/>
                        <a14:foregroundMark x1="94285" y1="51715" x2="93233" y2="55409"/>
                        <a14:foregroundMark x1="95112" y1="48813" x2="94285" y2="51715"/>
                        <a14:foregroundMark x1="88798" y1="70976" x2="87780" y2="71768"/>
                        <a14:foregroundMark x1="29328" y1="10026" x2="53905" y2="6765"/>
                        <a14:foregroundMark x1="93288" y1="29284" x2="94297" y2="30079"/>
                        <a14:foregroundMark x1="65368" y1="7298" x2="85958" y2="23512"/>
                        <a14:foregroundMark x1="97000" y1="48021" x2="97556" y2="51715"/>
                        <a14:foregroundMark x1="95706" y1="39433" x2="97000" y2="48021"/>
                        <a14:foregroundMark x1="94297" y1="30079" x2="94363" y2="30516"/>
                        <a14:foregroundMark x1="95900" y1="58311" x2="92057" y2="73615"/>
                        <a14:foregroundMark x1="96629" y1="55409" x2="95900" y2="58311"/>
                        <a14:foregroundMark x1="97556" y1="51715" x2="96629" y2="55409"/>
                        <a14:foregroundMark x1="92057" y1="73615" x2="84725" y2="83377"/>
                        <a14:foregroundMark x1="4481" y1="54090" x2="14664" y2="70712"/>
                        <a14:foregroundMark x1="14664" y1="70712" x2="31772" y2="84960"/>
                        <a14:foregroundMark x1="5703" y1="63061" x2="32994" y2="93140"/>
                        <a14:foregroundMark x1="14460" y1="20317" x2="6390" y2="34593"/>
                        <a14:foregroundMark x1="4674" y1="61214" x2="4684" y2="61478"/>
                        <a14:foregroundMark x1="4161" y1="47052" x2="4674" y2="61214"/>
                        <a14:foregroundMark x1="4684" y1="61478" x2="14053" y2="77573"/>
                        <a14:foregroundMark x1="5323" y1="33401" x2="8554" y2="25330"/>
                        <a14:foregroundMark x1="4691" y1="47023" x2="4073" y2="52770"/>
                        <a14:foregroundMark x1="6314" y1="31926" x2="5349" y2="40906"/>
                        <a14:foregroundMark x1="4073" y1="52770" x2="4277" y2="53562"/>
                        <a14:foregroundMark x1="4133" y1="47054" x2="3870" y2="55937"/>
                        <a14:foregroundMark x1="4481" y1="35356" x2="4348" y2="39861"/>
                        <a14:foregroundMark x1="4530" y1="39837" x2="5703" y2="34037"/>
                        <a14:foregroundMark x1="5092" y1="31926" x2="3641" y2="39952"/>
                        <a14:foregroundMark x1="72709" y1="8443" x2="86272" y2="20041"/>
                        <a14:foregroundMark x1="75967" y1="10026" x2="87093" y2="19331"/>
                        <a14:foregroundMark x1="62000" y1="95908" x2="74967" y2="92372"/>
                        <a14:foregroundMark x1="96538" y1="35356" x2="96538" y2="35356"/>
                        <a14:foregroundMark x1="78208" y1="11346" x2="87531" y2="18951"/>
                        <a14:foregroundMark x1="79430" y1="11346" x2="87538" y2="18945"/>
                        <a14:foregroundMark x1="93483" y1="72032" x2="95112" y2="63325"/>
                        <a14:foregroundMark x1="2633" y1="42747" x2="2037" y2="48285"/>
                        <a14:foregroundMark x1="3259" y1="36939" x2="2925" y2="40045"/>
                        <a14:foregroundMark x1="2037" y1="48285" x2="3055" y2="52770"/>
                        <a14:foregroundMark x1="63153" y1="6410" x2="64358" y2="6596"/>
                        <a14:foregroundMark x1="47251" y1="3958" x2="48997" y2="4227"/>
                        <a14:backgroundMark x1="94501" y1="86280" x2="98371" y2="72559"/>
                        <a14:backgroundMark x1="97149" y1="28232" x2="99389" y2="32190"/>
                        <a14:backgroundMark x1="99028" y1="35356" x2="99389" y2="38786"/>
                        <a14:backgroundMark x1="98778" y1="32982" x2="99028" y2="35356"/>
                        <a14:backgroundMark x1="97963" y1="67018" x2="99389" y2="61214"/>
                        <a14:backgroundMark x1="97963" y1="58311" x2="97963" y2="58311"/>
                        <a14:backgroundMark x1="98371" y1="55409" x2="98371" y2="55409"/>
                        <a14:backgroundMark x1="99389" y1="51715" x2="99389" y2="51715"/>
                        <a14:backgroundMark x1="99389" y1="48021" x2="99389" y2="48021"/>
                        <a14:backgroundMark x1="4277" y1="74142" x2="4277" y2="74142"/>
                        <a14:backgroundMark x1="2037" y1="68338" x2="2037" y2="68338"/>
                        <a14:backgroundMark x1="1018" y1="61214" x2="1018" y2="61214"/>
                        <a14:backgroundMark x1="91039" y1="11346" x2="91039" y2="11346"/>
                        <a14:backgroundMark x1="71283" y1="4485" x2="71283" y2="4485"/>
                        <a14:backgroundMark x1="38289" y1="1055" x2="49049" y2="575"/>
                        <a14:backgroundMark x1="66969" y1="1684" x2="68228" y2="1847"/>
                        <a14:backgroundMark x1="1629" y1="72296" x2="1629" y2="62797"/>
                        <a14:backgroundMark x1="407" y1="58839" x2="407" y2="56201"/>
                        <a14:backgroundMark x1="5906" y1="78628" x2="16701" y2="99472"/>
                        <a14:backgroundMark x1="16701" y1="99472" x2="17108" y2="99472"/>
                        <a14:backgroundMark x1="25458" y1="97361" x2="33198" y2="99472"/>
                        <a14:backgroundMark x1="93075" y1="84169" x2="81059" y2="99208"/>
                        <a14:backgroundMark x1="36049" y1="97889" x2="36049" y2="97889"/>
                        <a14:backgroundMark x1="36660" y1="97889" x2="36660" y2="97889"/>
                        <a14:backgroundMark x1="67210" y1="97361" x2="67210" y2="97361"/>
                        <a14:backgroundMark x1="68839" y1="97889" x2="68839" y2="97889"/>
                        <a14:backgroundMark x1="37475" y1="97889" x2="41141" y2="98681"/>
                        <a14:backgroundMark x1="43177" y1="98945" x2="54175" y2="99736"/>
                        <a14:backgroundMark x1="54175" y1="99736" x2="60285" y2="99472"/>
                        <a14:backgroundMark x1="74338" y1="93931" x2="77189" y2="92612"/>
                        <a14:backgroundMark x1="89002" y1="17678" x2="95112" y2="27704"/>
                        <a14:backgroundMark x1="51120" y1="264" x2="65173" y2="2639"/>
                        <a14:backgroundMark x1="407" y1="40369" x2="611" y2="43008"/>
                        <a14:backgroundMark x1="815" y1="52243" x2="611" y2="4379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44773" y="2638752"/>
            <a:ext cx="1643209" cy="1466555"/>
          </a:xfrm>
          <a:prstGeom prst="rect">
            <a:avLst/>
          </a:prstGeom>
        </p:spPr>
      </p:pic>
      <p:pic>
        <p:nvPicPr>
          <p:cNvPr id="2050" name="Picture 2" descr="https://gimg2.baidu.com/image_search/src=http%3A%2F%2Fpic.baike.soso.com%2Fp%2F20111014%2F20111014143658-767526969.jpg&amp;refer=http%3A%2F%2Fpic.baike.soso.com&amp;app=2002&amp;size=f9999,10000&amp;q=a80&amp;n=0&amp;g=0n&amp;fmt=jpeg?sec=1637241167&amp;t=e650d87ce3f2d5946a31d2a2c7b171b5"/>
          <p:cNvPicPr>
            <a:picLocks noChangeAspect="1" noChangeArrowheads="1"/>
          </p:cNvPicPr>
          <p:nvPr>
            <p:custDataLst>
              <p:tags r:id="rId16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0063" y="4321051"/>
            <a:ext cx="2970558" cy="2044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2" grpId="0"/>
      <p:bldP spid="36" grpId="0"/>
      <p:bldP spid="39" grpId="0"/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518795" y="1061633"/>
            <a:ext cx="4306570" cy="2534847"/>
            <a:chOff x="356270" y="1292294"/>
            <a:chExt cx="4201443" cy="3037859"/>
          </a:xfrm>
        </p:grpSpPr>
        <p:sp>
          <p:nvSpPr>
            <p:cNvPr id="22" name="文本框 21"/>
            <p:cNvSpPr txBox="1"/>
            <p:nvPr>
              <p:custDataLst>
                <p:tags r:id="rId1"/>
              </p:custDataLst>
            </p:nvPr>
          </p:nvSpPr>
          <p:spPr>
            <a:xfrm>
              <a:off x="2457451" y="3888768"/>
              <a:ext cx="2100262" cy="4413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干栏式建筑复原图</a:t>
              </a:r>
              <a:endParaRPr lang="zh-CN" altLang="en-US" dirty="0"/>
            </a:p>
          </p:txBody>
        </p:sp>
        <p:pic>
          <p:nvPicPr>
            <p:cNvPr id="29" name="图片 28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print"/>
            <a:stretch>
              <a:fillRect/>
            </a:stretch>
          </p:blipFill>
          <p:spPr>
            <a:xfrm>
              <a:off x="356270" y="1292294"/>
              <a:ext cx="3877392" cy="2914141"/>
            </a:xfrm>
            <a:prstGeom prst="rect">
              <a:avLst/>
            </a:prstGeom>
          </p:spPr>
        </p:pic>
      </p:grpSp>
      <p:sp>
        <p:nvSpPr>
          <p:cNvPr id="40" name="文本框 39"/>
          <p:cNvSpPr txBox="1"/>
          <p:nvPr>
            <p:custDataLst>
              <p:tags r:id="rId4"/>
            </p:custDataLst>
          </p:nvPr>
        </p:nvSpPr>
        <p:spPr>
          <a:xfrm>
            <a:off x="4896486" y="1525579"/>
            <a:ext cx="6680322" cy="156845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sng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河姆渡人的干栏式建筑是中国</a:t>
            </a:r>
            <a:r>
              <a:rPr kumimoji="0" lang="zh-CN" altLang="en-US" sz="3200" b="1" i="0" u="sng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最早的木构建筑</a:t>
            </a:r>
            <a:r>
              <a:rPr kumimoji="0" lang="zh-CN" altLang="en-US" sz="3200" b="1" i="0" u="sng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，对中国</a:t>
            </a:r>
            <a:r>
              <a:rPr kumimoji="0" lang="zh-CN" altLang="en-US" sz="3200" b="1" i="0" u="sng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古典建筑</a:t>
            </a:r>
            <a:r>
              <a:rPr kumimoji="0" lang="zh-CN" altLang="en-US" sz="3200" b="1" i="0" u="sng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产生了重要</a:t>
            </a:r>
            <a:r>
              <a:rPr kumimoji="0" lang="zh-CN" alt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影响</a:t>
            </a:r>
            <a:endParaRPr kumimoji="0" lang="zh-CN" altLang="en-US" sz="3200" b="1" i="0" u="sng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466566" y="3789727"/>
            <a:ext cx="3392170" cy="2430961"/>
            <a:chOff x="8522" y="4786"/>
            <a:chExt cx="10343" cy="7027"/>
          </a:xfrm>
        </p:grpSpPr>
        <p:pic>
          <p:nvPicPr>
            <p:cNvPr id="1026" name="Picture 2" descr="https://timgsa.baidu.com/timg?image&amp;quality=80&amp;size=b9999_10000&amp;sec=1513313889&amp;di=f7e397a0abbd79423156ef5b1f8f45b4&amp;imgtype=jpg&amp;er=1&amp;src=http%3A%2F%2Fwww.zzstep.com%2Fbbs%2FeWebEditor%2Fuploadfile%2F201111%2F20111125024805001.jpg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22" y="4786"/>
              <a:ext cx="10343" cy="5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文本框 23"/>
            <p:cNvSpPr txBox="1"/>
            <p:nvPr>
              <p:custDataLst>
                <p:tags r:id="rId7"/>
              </p:custDataLst>
            </p:nvPr>
          </p:nvSpPr>
          <p:spPr>
            <a:xfrm>
              <a:off x="11115" y="9948"/>
              <a:ext cx="6178" cy="1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河姆渡人的木结构水井复原图</a:t>
              </a:r>
              <a:endParaRPr lang="zh-CN" altLang="en-US" b="1" dirty="0"/>
            </a:p>
          </p:txBody>
        </p:sp>
      </p:grpSp>
      <p:pic>
        <p:nvPicPr>
          <p:cNvPr id="49" name="图片 48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200000"/>
                    </a14:imgEffect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t="33412"/>
          <a:stretch>
            <a:fillRect/>
          </a:stretch>
        </p:blipFill>
        <p:spPr>
          <a:xfrm>
            <a:off x="4838135" y="4002714"/>
            <a:ext cx="3539490" cy="2075180"/>
          </a:xfrm>
          <a:prstGeom prst="rect">
            <a:avLst/>
          </a:prstGeom>
        </p:spPr>
      </p:pic>
      <p:sp>
        <p:nvSpPr>
          <p:cNvPr id="44" name="文本框 43"/>
          <p:cNvSpPr txBox="1"/>
          <p:nvPr>
            <p:custDataLst>
              <p:tags r:id="rId11"/>
            </p:custDataLst>
          </p:nvPr>
        </p:nvSpPr>
        <p:spPr>
          <a:xfrm>
            <a:off x="661035" y="4190674"/>
            <a:ext cx="4015105" cy="1699260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txBody>
          <a:bodyPr wrap="squar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sng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河姆渡人的木结构水井是迄今发现</a:t>
            </a:r>
            <a:r>
              <a:rPr lang="zh-CN" altLang="en-US" sz="2800" b="1" u="sng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年代</a:t>
            </a:r>
            <a:r>
              <a:rPr kumimoji="0" lang="zh-CN" altLang="en-US" sz="2800" b="1" i="0" u="sng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最早的木结构</a:t>
            </a:r>
            <a:r>
              <a:rPr kumimoji="0" lang="zh-CN" altLang="en-US" sz="28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水井</a:t>
            </a:r>
            <a:r>
              <a:rPr lang="zh-CN" altLang="en-US" sz="2800" b="1" u="sng" dirty="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之一</a:t>
            </a:r>
            <a:endParaRPr kumimoji="0" lang="en-US" altLang="zh-CN" sz="2800" b="1" i="0" u="sng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6" name="矩形 1"/>
          <p:cNvSpPr/>
          <p:nvPr>
            <p:custDataLst>
              <p:tags r:id="rId12"/>
            </p:custDataLst>
          </p:nvPr>
        </p:nvSpPr>
        <p:spPr>
          <a:xfrm>
            <a:off x="3780253" y="130474"/>
            <a:ext cx="4897755" cy="6076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355" b="1">
                <a:solidFill>
                  <a:schemeClr val="accent4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房屋建筑</a:t>
            </a:r>
            <a:r>
              <a:rPr lang="en-US" altLang="zh-CN" sz="3355" b="1">
                <a:solidFill>
                  <a:schemeClr val="accent4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355" b="1">
                <a:solidFill>
                  <a:schemeClr val="accent4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干栏式建筑</a:t>
            </a:r>
            <a:endParaRPr lang="zh-CN" altLang="en-US" sz="3355" b="1">
              <a:solidFill>
                <a:schemeClr val="accent4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44" grpId="0" bldLvl="0" animBg="1"/>
    </p:bldLst>
  </p:timing>
</p:sld>
</file>

<file path=ppt/tags/tag1.xml><?xml version="1.0" encoding="utf-8"?>
<p:tagLst xmlns:p="http://schemas.openxmlformats.org/presentationml/2006/main">
  <p:tag name="AS_UNIQUEID" val="1185"/>
  <p:tag name="KSO_WM_BEAUTIFY_FLAG" val=""/>
</p:tagLst>
</file>

<file path=ppt/tags/tag10.xml><?xml version="1.0" encoding="utf-8"?>
<p:tagLst xmlns:p="http://schemas.openxmlformats.org/presentationml/2006/main">
  <p:tag name="AS_UNIQUEID" val="1185"/>
  <p:tag name="KSO_WM_BEAUTIFY_FLAG" val=""/>
</p:tagLst>
</file>

<file path=ppt/tags/tag100.xml><?xml version="1.0" encoding="utf-8"?>
<p:tagLst xmlns:p="http://schemas.openxmlformats.org/presentationml/2006/main">
  <p:tag name="AS_UNIQUEID" val="12796"/>
</p:tagLst>
</file>

<file path=ppt/tags/tag101.xml><?xml version="1.0" encoding="utf-8"?>
<p:tagLst xmlns:p="http://schemas.openxmlformats.org/presentationml/2006/main">
  <p:tag name="AS_UNIQUEID" val="12798"/>
</p:tagLst>
</file>

<file path=ppt/tags/tag102.xml><?xml version="1.0" encoding="utf-8"?>
<p:tagLst xmlns:p="http://schemas.openxmlformats.org/presentationml/2006/main">
  <p:tag name="AS_UNIQUEID" val="12799"/>
</p:tagLst>
</file>

<file path=ppt/tags/tag103.xml><?xml version="1.0" encoding="utf-8"?>
<p:tagLst xmlns:p="http://schemas.openxmlformats.org/presentationml/2006/main">
  <p:tag name="AS_UNIQUEID" val="12800"/>
</p:tagLst>
</file>

<file path=ppt/tags/tag104.xml><?xml version="1.0" encoding="utf-8"?>
<p:tagLst xmlns:p="http://schemas.openxmlformats.org/presentationml/2006/main">
  <p:tag name="AS_UNIQUEID" val="12802"/>
</p:tagLst>
</file>

<file path=ppt/tags/tag105.xml><?xml version="1.0" encoding="utf-8"?>
<p:tagLst xmlns:p="http://schemas.openxmlformats.org/presentationml/2006/main">
  <p:tag name="AS_UNIQUEID" val="12803"/>
</p:tagLst>
</file>

<file path=ppt/tags/tag106.xml><?xml version="1.0" encoding="utf-8"?>
<p:tagLst xmlns:p="http://schemas.openxmlformats.org/presentationml/2006/main">
  <p:tag name="AS_UNIQUEID" val="12804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AS_UNIQUEID" val="444"/>
  <p:tag name="KSO_WM_BEAUTIFY_FLAG" val=""/>
  <p:tag name="KSO_WM_SCREEN_THEME_FLAG" val="Ey94I6MBUuiyzSQ96rMrUa4VqmnUer/xT1U65CeUPI8sQhM7AsL0g20RPBHAjpCvPL7rO7x+dFzyD9EdJzJg6WATJ0Z/v6vOGwqB0PYfPE0=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UNIT_TABLE_BEAUTIFY" val="smartTable{f33aa3a2-261f-4573-8e31-598e42d28391}"/>
  <p:tag name="TABLE_COLOR_RGB" val="0x000000*0xFFFFFF*0x44546A*0xE6E5E5*0xE29A9A*0xDFBBB3*0xA3CDCB*0x8BAC74*0x849BCA*0xD1CD95"/>
  <p:tag name="TABLE_COLORIDX" val="h"/>
  <p:tag name="TABLE_EMPHASIZE_COLOR" val="14850714"/>
  <p:tag name="TABLE_SKINIDX" val="0"/>
  <p:tag name="KSO_WM_SCREEN_THEME_FLAG" val="Ey94I6MBUuiyzSQ96rMrUZS0b6x38KRvz8OO1bL723bmc+Oqbrhf1lw90sqT7p3hUEqas8AtZ1PZmCKgcQgnwbRAlOIv66PUkITctLpe67U="/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AS_UNIQUEID" val="1185"/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AS_UNIQUEID" val="444"/>
  <p:tag name="KSO_WM_BEAUTIFY_FLAG" val=""/>
  <p:tag name="KSO_WM_SCREEN_THEME_FLAG" val="Ey94I6MBUuiyzSQ96rMrUa4VqmnUer/xT1U65CeUPI8sQhM7AsL0g20RPBHAjpCvPL7rO7x+dFzyD9EdJzJg6WATJ0Z/v6vOGwqB0PYfPE0=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UNIT_TABLE_BEAUTIFY" val="smartTable{ad8518c2-8cae-450e-87a3-fe9aa0a9351e}"/>
  <p:tag name="TABLE_COLOR_RGB" val="0x000000*0xFFFFFF*0x44546A*0xE6E5E5*0x89D1D3*0xACDCBC*0x89D1D3*0xACDCBC*0x89D1D3*0xACDCBC"/>
  <p:tag name="TABLE_COLORIDX" val="j"/>
  <p:tag name="TABLE_EMPHASIZE_COLOR" val="9032147"/>
  <p:tag name="TABLE_SKINIDX" val="0"/>
  <p:tag name="KSO_WM_SCREEN_THEME_FLAG" val="Ey94I6MBUuiyzSQ96rMrUZS0b6x38KRvz8OO1bL723bmc+Oqbrhf1lw90sqT7p3hUEqas8AtZ1PZmCKgcQgnwbRAlOIv66PUkITctLpe67U="/>
  <p:tag name="KSO_WM_BEAUTIFY_FLAG" val=""/>
  <p:tag name="TABLE_ENDDRAG_ORIGIN_RECT" val="354*351"/>
  <p:tag name="TABLE_ENDDRAG_RECT" val="46*139*354*351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AS_UNIQUEID" val="1738"/>
  <p:tag name="KSO_WM_SCREEN_THEME_FLAG" val="Ey94I6MBUuiyzSQ96rMrUZS0b6x38KRvz8OO1bL723bmc+Oqbrhf1lw90sqT7p3hUEqas8AtZ1PZmCKgcQgnwbRAlOIv66PUkITctLpe67U="/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UNIT_TABLE_BEAUTIFY" val="smartTable{5c608ad9-bc0e-4c51-be21-ff7f5ee6a11a}"/>
  <p:tag name="KSO_WM_SCREEN_THEME_FLAG" val="Ey94I6MBUuiyzSQ96rMrUZS0b6x38KRvz8OO1bL723bmc+Oqbrhf1lw90sqT7p3hUEqas8AtZ1PZmCKgcQgnwbRAlOIv66PUkITctLpe67U=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#wm#"/>
  <p:tag name="KSO_WM_TEMPLATE_CATEGORY" val="diagram"/>
  <p:tag name="KSO_WM_TEMPLATE_INDEX" val="20208118"/>
  <p:tag name="KSO_WM_SCREEN_THEME_FLAG" val="Ey94I6MBUuiyzSQ96rMrUZS0b6x38KRvz8OO1bL723bmc+Oqbrhf1lw90sqT7p3hUEqas8AtZ1PZmCKgcQgnwbRAlOIv66PUkITctLpe67U="/>
</p:tagLst>
</file>

<file path=ppt/tags/tag152.xml><?xml version="1.0" encoding="utf-8"?>
<p:tagLst xmlns:p="http://schemas.openxmlformats.org/presentationml/2006/main">
  <p:tag name="AS_UNIQUEID" val="13224"/>
</p:tagLst>
</file>

<file path=ppt/tags/tag153.xml><?xml version="1.0" encoding="utf-8"?>
<p:tagLst xmlns:p="http://schemas.openxmlformats.org/presentationml/2006/main">
  <p:tag name="AS_UNIQUEID" val="13225"/>
</p:tagLst>
</file>

<file path=ppt/tags/tag154.xml><?xml version="1.0" encoding="utf-8"?>
<p:tagLst xmlns:p="http://schemas.openxmlformats.org/presentationml/2006/main">
  <p:tag name="AS_UNIQUEID" val="13227"/>
</p:tagLst>
</file>

<file path=ppt/tags/tag155.xml><?xml version="1.0" encoding="utf-8"?>
<p:tagLst xmlns:p="http://schemas.openxmlformats.org/presentationml/2006/main">
  <p:tag name="AS_UNIQUEID" val="13232"/>
</p:tagLst>
</file>

<file path=ppt/tags/tag156.xml><?xml version="1.0" encoding="utf-8"?>
<p:tagLst xmlns:p="http://schemas.openxmlformats.org/presentationml/2006/main">
  <p:tag name="AS_UNIQUEID" val="13234"/>
</p:tagLst>
</file>

<file path=ppt/tags/tag157.xml><?xml version="1.0" encoding="utf-8"?>
<p:tagLst xmlns:p="http://schemas.openxmlformats.org/presentationml/2006/main">
  <p:tag name="AS_UNIQUEID" val="13225"/>
</p:tagLst>
</file>

<file path=ppt/tags/tag158.xml><?xml version="1.0" encoding="utf-8"?>
<p:tagLst xmlns:p="http://schemas.openxmlformats.org/presentationml/2006/main">
  <p:tag name="AS_UNIQUEID" val="13224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AS_UNIQUEID" val="1185"/>
  <p:tag name="KSO_WM_BEAUTIFY_FLAG" val="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61_3*o_h_f*1_1_1"/>
  <p:tag name="KSO_WM_TEMPLATE_CATEGORY" val="diagram"/>
  <p:tag name="KSO_WM_TEMPLATE_INDEX" val="20200161"/>
  <p:tag name="KSO_WM_UNIT_LAYERLEVEL" val="1_1_1"/>
  <p:tag name="KSO_WM_TAG_VERSION" val="1.0"/>
  <p:tag name="KSO_WM_BEAUTIFY_FLAG" val=""/>
  <p:tag name="KSO_WM_UNIT_PRESET_TEXT" val="点击此处添加正文，文字是思想的提炼。"/>
  <p:tag name="KSO_WM_UNIT_NOCLEAR" val="0"/>
  <p:tag name="KSO_WM_UNIT_VALUE" val="27"/>
  <p:tag name="KSO_WM_DIAGRAM_GROUP_CODE" val="o1-1"/>
  <p:tag name="KSO_WM_UNIT_TYPE" val="o_h_f"/>
  <p:tag name="KSO_WM_UNIT_INDEX" val="1_1_1"/>
  <p:tag name="KSO_WM_UNIT_TEXT_FILL_FORE_SCHEMECOLOR_INDEX" val="13"/>
  <p:tag name="KSO_WM_UNIT_TEXT_FILL_TYPE" val="1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61_3*o_h_f*1_1_1"/>
  <p:tag name="KSO_WM_TEMPLATE_CATEGORY" val="diagram"/>
  <p:tag name="KSO_WM_TEMPLATE_INDEX" val="20200161"/>
  <p:tag name="KSO_WM_UNIT_LAYERLEVEL" val="1_1_1"/>
  <p:tag name="KSO_WM_TAG_VERSION" val="1.0"/>
  <p:tag name="KSO_WM_BEAUTIFY_FLAG" val=""/>
  <p:tag name="KSO_WM_UNIT_PRESET_TEXT" val="点击此处添加正文，文字是思想的提炼。"/>
  <p:tag name="KSO_WM_UNIT_NOCLEAR" val="0"/>
  <p:tag name="KSO_WM_UNIT_VALUE" val="27"/>
  <p:tag name="KSO_WM_DIAGRAM_GROUP_CODE" val="o1-1"/>
  <p:tag name="KSO_WM_UNIT_TYPE" val="o_h_f"/>
  <p:tag name="KSO_WM_UNIT_INDEX" val="1_1_1"/>
  <p:tag name="KSO_WM_UNIT_TEXT_FILL_FORE_SCHEMECOLOR_INDEX" val="13"/>
  <p:tag name="KSO_WM_UNIT_TEXT_FILL_TYPE" val="1"/>
</p:tagLst>
</file>

<file path=ppt/tags/tag17.xml><?xml version="1.0" encoding="utf-8"?>
<p:tagLst xmlns:p="http://schemas.openxmlformats.org/presentationml/2006/main">
  <p:tag name="KSO_WM_BEAUTIFY_FLAG" val="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61_3*o_h_f*1_1_1"/>
  <p:tag name="KSO_WM_TEMPLATE_CATEGORY" val="diagram"/>
  <p:tag name="KSO_WM_TEMPLATE_INDEX" val="20200161"/>
  <p:tag name="KSO_WM_UNIT_LAYERLEVEL" val="1_1_1"/>
  <p:tag name="KSO_WM_TAG_VERSION" val="1.0"/>
  <p:tag name="KSO_WM_BEAUTIFY_FLAG" val=""/>
  <p:tag name="KSO_WM_UNIT_PRESET_TEXT" val="点击此处添加正文，文字是思想的提炼。"/>
  <p:tag name="KSO_WM_UNIT_NOCLEAR" val="0"/>
  <p:tag name="KSO_WM_UNIT_VALUE" val="27"/>
  <p:tag name="KSO_WM_DIAGRAM_GROUP_CODE" val="o1-1"/>
  <p:tag name="KSO_WM_UNIT_TYPE" val="o_h_f"/>
  <p:tag name="KSO_WM_UNIT_INDEX" val="1_1_1"/>
  <p:tag name="KSO_WM_UNIT_TEXT_FILL_FORE_SCHEMECOLOR_INDEX" val="13"/>
  <p:tag name="KSO_WM_UNIT_TEXT_FILL_TYPE" val="1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61_3*o_h_f*1_1_1"/>
  <p:tag name="KSO_WM_TEMPLATE_CATEGORY" val="diagram"/>
  <p:tag name="KSO_WM_TEMPLATE_INDEX" val="20200161"/>
  <p:tag name="KSO_WM_UNIT_LAYERLEVEL" val="1_1_1"/>
  <p:tag name="KSO_WM_TAG_VERSION" val="1.0"/>
  <p:tag name="KSO_WM_BEAUTIFY_FLAG" val=""/>
  <p:tag name="KSO_WM_UNIT_PRESET_TEXT" val="点击此处添加正文，文字是思想的提炼。"/>
  <p:tag name="KSO_WM_UNIT_NOCLEAR" val="0"/>
  <p:tag name="KSO_WM_UNIT_VALUE" val="27"/>
  <p:tag name="KSO_WM_DIAGRAM_GROUP_CODE" val="o1-1"/>
  <p:tag name="KSO_WM_UNIT_TYPE" val="o_h_f"/>
  <p:tag name="KSO_WM_UNIT_INDEX" val="1_1_1"/>
  <p:tag name="KSO_WM_UNIT_TEXT_FILL_FORE_SCHEMECOLOR_INDEX" val="13"/>
  <p:tag name="KSO_WM_UNIT_TEXT_FILL_TYPE" val="1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#wm#"/>
  <p:tag name="KSO_WM_TEMPLATE_CATEGORY" val="custom"/>
  <p:tag name="KSO_WM_TEMPLATE_INDEX" val="20180436"/>
  <p:tag name="KSO_WM_SPECIAL_SOURCE" val="bdnull"/>
</p:tagLst>
</file>

<file path=ppt/tags/tag176.xml><?xml version="1.0" encoding="utf-8"?>
<p:tagLst xmlns:p="http://schemas.openxmlformats.org/presentationml/2006/main">
  <p:tag name="AS_UNIQUEID" val="12733"/>
</p:tagLst>
</file>

<file path=ppt/tags/tag177.xml><?xml version="1.0" encoding="utf-8"?>
<p:tagLst xmlns:p="http://schemas.openxmlformats.org/presentationml/2006/main">
  <p:tag name="AS_UNIQUEID" val="12734"/>
</p:tagLst>
</file>

<file path=ppt/tags/tag178.xml><?xml version="1.0" encoding="utf-8"?>
<p:tagLst xmlns:p="http://schemas.openxmlformats.org/presentationml/2006/main">
  <p:tag name="AS_UNIQUEID" val="12735"/>
</p:tagLst>
</file>

<file path=ppt/tags/tag179.xml><?xml version="1.0" encoding="utf-8"?>
<p:tagLst xmlns:p="http://schemas.openxmlformats.org/presentationml/2006/main">
  <p:tag name="AS_UNIQUEID" val="12736"/>
</p:tagLst>
</file>

<file path=ppt/tags/tag18.xml><?xml version="1.0" encoding="utf-8"?>
<p:tagLst xmlns:p="http://schemas.openxmlformats.org/presentationml/2006/main">
  <p:tag name="KSO_WM_BEAUTIFY_FLAG" val=""/>
</p:tagLst>
</file>

<file path=ppt/tags/tag180.xml><?xml version="1.0" encoding="utf-8"?>
<p:tagLst xmlns:p="http://schemas.openxmlformats.org/presentationml/2006/main">
  <p:tag name="AS_UNIQUEID" val="12737"/>
</p:tagLst>
</file>

<file path=ppt/tags/tag181.xml><?xml version="1.0" encoding="utf-8"?>
<p:tagLst xmlns:p="http://schemas.openxmlformats.org/presentationml/2006/main">
  <p:tag name="AS_UNIQUEID" val="12738"/>
</p:tagLst>
</file>

<file path=ppt/tags/tag182.xml><?xml version="1.0" encoding="utf-8"?>
<p:tagLst xmlns:p="http://schemas.openxmlformats.org/presentationml/2006/main">
  <p:tag name="COMMONDATA" val="eyJoZGlkIjoiNDM4MDk4M2FhMDRmMmQyMDdjYzQ2N2EwNGM3YmI3NWYifQ=="/>
  <p:tag name="KSO_WPP_MARK_KEY" val="e49926fc-05a6-44b0-b2be-01e60e1b6b1b"/>
  <p:tag name="commondata" val="eyJoZGlkIjoiMDc0YmVkNzIyYTUyMGViMjlkZjRjOWNkOGFjNWZiMmUifQ=="/>
</p:tagLst>
</file>

<file path=ppt/tags/tag19.xml><?xml version="1.0" encoding="utf-8"?>
<p:tagLst xmlns:p="http://schemas.openxmlformats.org/presentationml/2006/main">
  <p:tag name="AS_UNIQUEID" val="1185"/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AS_UNIQUEID" val="1185"/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AS_UNIQUEID" val="12812"/>
</p:tagLst>
</file>

<file path=ppt/tags/tag29.xml><?xml version="1.0" encoding="utf-8"?>
<p:tagLst xmlns:p="http://schemas.openxmlformats.org/presentationml/2006/main">
  <p:tag name="AS_UNIQUEID" val="12818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AS_UNIQUEID" val="12819"/>
</p:tagLst>
</file>

<file path=ppt/tags/tag31.xml><?xml version="1.0" encoding="utf-8"?>
<p:tagLst xmlns:p="http://schemas.openxmlformats.org/presentationml/2006/main">
  <p:tag name="AS_UNIQUEID" val="12820"/>
</p:tagLst>
</file>

<file path=ppt/tags/tag32.xml><?xml version="1.0" encoding="utf-8"?>
<p:tagLst xmlns:p="http://schemas.openxmlformats.org/presentationml/2006/main">
  <p:tag name="AS_UNIQUEID" val="12821"/>
</p:tagLst>
</file>

<file path=ppt/tags/tag33.xml><?xml version="1.0" encoding="utf-8"?>
<p:tagLst xmlns:p="http://schemas.openxmlformats.org/presentationml/2006/main">
  <p:tag name="AS_UNIQUEID" val="12822"/>
</p:tagLst>
</file>

<file path=ppt/tags/tag34.xml><?xml version="1.0" encoding="utf-8"?>
<p:tagLst xmlns:p="http://schemas.openxmlformats.org/presentationml/2006/main">
  <p:tag name="AS_UNIQUEID" val="12823"/>
  <p:tag name="KSO_WM_BEAUTIFY_FLAG" val=""/>
</p:tagLst>
</file>

<file path=ppt/tags/tag35.xml><?xml version="1.0" encoding="utf-8"?>
<p:tagLst xmlns:p="http://schemas.openxmlformats.org/presentationml/2006/main">
  <p:tag name="AS_UNIQUEID" val="12824"/>
</p:tagLst>
</file>

<file path=ppt/tags/tag36.xml><?xml version="1.0" encoding="utf-8"?>
<p:tagLst xmlns:p="http://schemas.openxmlformats.org/presentationml/2006/main">
  <p:tag name="AS_UNIQUEID" val="12825"/>
</p:tagLst>
</file>

<file path=ppt/tags/tag37.xml><?xml version="1.0" encoding="utf-8"?>
<p:tagLst xmlns:p="http://schemas.openxmlformats.org/presentationml/2006/main">
  <p:tag name="AS_UNIQUEID" val="12826"/>
  <p:tag name="KSO_WM_BEAUTIFY_FLAG" val=""/>
</p:tagLst>
</file>

<file path=ppt/tags/tag38.xml><?xml version="1.0" encoding="utf-8"?>
<p:tagLst xmlns:p="http://schemas.openxmlformats.org/presentationml/2006/main">
  <p:tag name="AS_UNIQUEID" val="12827"/>
</p:tagLst>
</file>

<file path=ppt/tags/tag39.xml><?xml version="1.0" encoding="utf-8"?>
<p:tagLst xmlns:p="http://schemas.openxmlformats.org/presentationml/2006/main">
  <p:tag name="AS_UNIQUEID" val="12828"/>
</p:tagLst>
</file>

<file path=ppt/tags/tag4.xml><?xml version="1.0" encoding="utf-8"?>
<p:tagLst xmlns:p="http://schemas.openxmlformats.org/presentationml/2006/main">
  <p:tag name="AS_UNIQUEID" val="1185"/>
  <p:tag name="KSO_WM_BEAUTIFY_FLAG" val=""/>
</p:tagLst>
</file>

<file path=ppt/tags/tag40.xml><?xml version="1.0" encoding="utf-8"?>
<p:tagLst xmlns:p="http://schemas.openxmlformats.org/presentationml/2006/main">
  <p:tag name="AS_UNIQUEID" val="12829"/>
  <p:tag name="KSO_WM_BEAUTIFY_FLAG" val=""/>
</p:tagLst>
</file>

<file path=ppt/tags/tag41.xml><?xml version="1.0" encoding="utf-8"?>
<p:tagLst xmlns:p="http://schemas.openxmlformats.org/presentationml/2006/main">
  <p:tag name="AS_UNIQUEID" val="12830"/>
</p:tagLst>
</file>

<file path=ppt/tags/tag42.xml><?xml version="1.0" encoding="utf-8"?>
<p:tagLst xmlns:p="http://schemas.openxmlformats.org/presentationml/2006/main">
  <p:tag name="AS_UNIQUEID" val="12831"/>
  <p:tag name="KSO_WM_BEAUTIFY_FLAG" val=""/>
  <p:tag name="PA" val="v5.2.10"/>
</p:tagLst>
</file>

<file path=ppt/tags/tag43.xml><?xml version="1.0" encoding="utf-8"?>
<p:tagLst xmlns:p="http://schemas.openxmlformats.org/presentationml/2006/main">
  <p:tag name="AS_UNIQUEID" val="12832"/>
</p:tagLst>
</file>

<file path=ppt/tags/tag44.xml><?xml version="1.0" encoding="utf-8"?>
<p:tagLst xmlns:p="http://schemas.openxmlformats.org/presentationml/2006/main">
  <p:tag name="AS_UNIQUEID" val="12833"/>
</p:tagLst>
</file>

<file path=ppt/tags/tag45.xml><?xml version="1.0" encoding="utf-8"?>
<p:tagLst xmlns:p="http://schemas.openxmlformats.org/presentationml/2006/main">
  <p:tag name="AS_UNIQUEID" val="12837"/>
</p:tagLst>
</file>

<file path=ppt/tags/tag46.xml><?xml version="1.0" encoding="utf-8"?>
<p:tagLst xmlns:p="http://schemas.openxmlformats.org/presentationml/2006/main">
  <p:tag name="AS_UNIQUEID" val="12840"/>
</p:tagLst>
</file>

<file path=ppt/tags/tag47.xml><?xml version="1.0" encoding="utf-8"?>
<p:tagLst xmlns:p="http://schemas.openxmlformats.org/presentationml/2006/main">
  <p:tag name="AS_UNIQUEID" val="12841"/>
</p:tagLst>
</file>

<file path=ppt/tags/tag48.xml><?xml version="1.0" encoding="utf-8"?>
<p:tagLst xmlns:p="http://schemas.openxmlformats.org/presentationml/2006/main">
  <p:tag name="AS_UNIQUEID" val="12842"/>
</p:tagLst>
</file>

<file path=ppt/tags/tag49.xml><?xml version="1.0" encoding="utf-8"?>
<p:tagLst xmlns:p="http://schemas.openxmlformats.org/presentationml/2006/main">
  <p:tag name="AS_UNIQUEID" val="12843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AS_UNIQUEID" val="12844"/>
</p:tagLst>
</file>

<file path=ppt/tags/tag51.xml><?xml version="1.0" encoding="utf-8"?>
<p:tagLst xmlns:p="http://schemas.openxmlformats.org/presentationml/2006/main">
  <p:tag name="AS_UNIQUEID" val="12845"/>
</p:tagLst>
</file>

<file path=ppt/tags/tag52.xml><?xml version="1.0" encoding="utf-8"?>
<p:tagLst xmlns:p="http://schemas.openxmlformats.org/presentationml/2006/main">
  <p:tag name="AS_UNIQUEID" val="12846"/>
</p:tagLst>
</file>

<file path=ppt/tags/tag53.xml><?xml version="1.0" encoding="utf-8"?>
<p:tagLst xmlns:p="http://schemas.openxmlformats.org/presentationml/2006/main">
  <p:tag name="AS_UNIQUEID" val="12847"/>
</p:tagLst>
</file>

<file path=ppt/tags/tag54.xml><?xml version="1.0" encoding="utf-8"?>
<p:tagLst xmlns:p="http://schemas.openxmlformats.org/presentationml/2006/main">
  <p:tag name="AS_UNIQUEID" val="12849"/>
</p:tagLst>
</file>

<file path=ppt/tags/tag55.xml><?xml version="1.0" encoding="utf-8"?>
<p:tagLst xmlns:p="http://schemas.openxmlformats.org/presentationml/2006/main">
  <p:tag name="AS_UNIQUEID" val="12850"/>
</p:tagLst>
</file>

<file path=ppt/tags/tag56.xml><?xml version="1.0" encoding="utf-8"?>
<p:tagLst xmlns:p="http://schemas.openxmlformats.org/presentationml/2006/main">
  <p:tag name="AS_UNIQUEID" val="12851"/>
  <p:tag name="KSO_WM_BEAUTIFY_FLAG" val=""/>
</p:tagLst>
</file>

<file path=ppt/tags/tag57.xml><?xml version="1.0" encoding="utf-8"?>
<p:tagLst xmlns:p="http://schemas.openxmlformats.org/presentationml/2006/main">
  <p:tag name="AS_UNIQUEID" val="12852"/>
  <p:tag name="KSO_WM_BEAUTIFY_FLAG" val=""/>
</p:tagLst>
</file>

<file path=ppt/tags/tag58.xml><?xml version="1.0" encoding="utf-8"?>
<p:tagLst xmlns:p="http://schemas.openxmlformats.org/presentationml/2006/main">
  <p:tag name="AS_UNIQUEID" val="12853"/>
</p:tagLst>
</file>

<file path=ppt/tags/tag59.xml><?xml version="1.0" encoding="utf-8"?>
<p:tagLst xmlns:p="http://schemas.openxmlformats.org/presentationml/2006/main">
  <p:tag name="AS_UNIQUEID" val="12854"/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AS_UNIQUEID" val="12855"/>
  <p:tag name="KSO_WM_BEAUTIFY_FLAG" val=""/>
</p:tagLst>
</file>

<file path=ppt/tags/tag61.xml><?xml version="1.0" encoding="utf-8"?>
<p:tagLst xmlns:p="http://schemas.openxmlformats.org/presentationml/2006/main">
  <p:tag name="AS_UNIQUEID" val="12856"/>
  <p:tag name="KSO_WM_BEAUTIFY_FLAG" val=""/>
</p:tagLst>
</file>

<file path=ppt/tags/tag62.xml><?xml version="1.0" encoding="utf-8"?>
<p:tagLst xmlns:p="http://schemas.openxmlformats.org/presentationml/2006/main">
  <p:tag name="AS_UNIQUEID" val="12857"/>
  <p:tag name="KSO_WM_BEAUTIFY_FLAG" val=""/>
</p:tagLst>
</file>

<file path=ppt/tags/tag63.xml><?xml version="1.0" encoding="utf-8"?>
<p:tagLst xmlns:p="http://schemas.openxmlformats.org/presentationml/2006/main">
  <p:tag name="AS_UNIQUEID" val="444"/>
  <p:tag name="KSO_WM_BEAUTIFY_FLAG" val=""/>
  <p:tag name="KSO_WM_SCREEN_THEME_FLAG" val="Ey94I6MBUuiyzSQ96rMrUa4VqmnUer/xT1U65CeUPI8sQhM7AsL0g20RPBHAjpCvPL7rO7x+dFzyD9EdJzJg6WATJ0Z/v6vOGwqB0PYfPE0="/>
</p:tagLst>
</file>

<file path=ppt/tags/tag64.xml><?xml version="1.0" encoding="utf-8"?>
<p:tagLst xmlns:p="http://schemas.openxmlformats.org/presentationml/2006/main">
  <p:tag name="AS_UNIQUEID" val="1182"/>
  <p:tag name="KSO_WM_BEAUTIFY_FLAG" val=""/>
  <p:tag name="KSO_WM_DIAGRAM_GROUP_CODE" val="m1-1"/>
  <p:tag name="KSO_WM_TAG_VERSION" val="1.0"/>
  <p:tag name="KSO_WM_TEMPLATE_CATEGORY" val="custom"/>
  <p:tag name="KSO_WM_TEMPLATE_INDEX" val="20204591"/>
  <p:tag name="KSO_WM_UNIT_COMPATIBLE" val="0"/>
  <p:tag name="KSO_WM_UNIT_DIAGRAM_ISNUMVISUAL" val="0"/>
  <p:tag name="KSO_WM_UNIT_DIAGRAM_ISREFERUNIT" val="0"/>
  <p:tag name="KSO_WM_UNIT_HIGHLIGHT" val="0"/>
  <p:tag name="KSO_WM_UNIT_ID" val="custom20204591_28*m_i*1_1"/>
  <p:tag name="KSO_WM_UNIT_INDEX" val="1_1"/>
  <p:tag name="KSO_WM_UNIT_LAYERLEVEL" val="1_1"/>
  <p:tag name="KSO_WM_UNIT_LINE_FILL_TYPE" val="2"/>
  <p:tag name="KSO_WM_UNIT_LINE_FORE_SCHEMECOLOR_INDEX" val="13"/>
  <p:tag name="KSO_WM_UNIT_TYPE" val="m_i"/>
  <p:tag name="KSO_WM_UNIT_USESOURCEFORMAT_APPLY" val="1"/>
  <p:tag name="KSO_WM_SCREEN_THEME_FLAG" val="Ey94I6MBUuiyzSQ96rMrUff56uT7VRZ9LEeGK0W9i7KC28L3OvnKPGQM6xAPgIM3QHclXoX9nifGcwDm71YaSw8H2LDay5Drw5kEBKHd+Xg="/>
</p:tagLst>
</file>

<file path=ppt/tags/tag65.xml><?xml version="1.0" encoding="utf-8"?>
<p:tagLst xmlns:p="http://schemas.openxmlformats.org/presentationml/2006/main">
  <p:tag name="AS_UNIQUEID" val="1186"/>
  <p:tag name="KSO_WM_BEAUTIFY_FLAG" val=""/>
  <p:tag name="KSO_WM_DIAGRAM_GROUP_CODE" val="m1-1"/>
  <p:tag name="KSO_WM_TAG_VERSION" val="1.0"/>
  <p:tag name="KSO_WM_TEMPLATE_CATEGORY" val="custom"/>
  <p:tag name="KSO_WM_TEMPLATE_INDEX" val="20204591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custom20204591_28*m_h_i*1_1_1"/>
  <p:tag name="KSO_WM_UNIT_INDEX" val="1_1_1"/>
  <p:tag name="KSO_WM_UNIT_LAYERLEVEL" val="1_1_1"/>
  <p:tag name="KSO_WM_UNIT_LINE_FILL_TYPE" val="2"/>
  <p:tag name="KSO_WM_UNIT_LINE_FORE_SCHEMECOLOR_INDEX" val="13"/>
  <p:tag name="KSO_WM_UNIT_TEXT_FILL_FORE_SCHEMECOLOR_INDEX" val="2"/>
  <p:tag name="KSO_WM_UNIT_TEXT_FILL_TYPE" val="1"/>
  <p:tag name="KSO_WM_UNIT_TYPE" val="m_h_i"/>
  <p:tag name="KSO_WM_UNIT_USESOURCEFORMAT_APPLY" val="1"/>
  <p:tag name="KSO_WM_SCREEN_THEME_FLAG" val="Ey94I6MBUuiyzSQ96rMrUff56uT7VRZ9LEeGK0W9i7KC28L3OvnKPGQM6xAPgIM3QHclXoX9nifGcwDm71YaSw8H2LDay5Drw5kEBKHd+Xg="/>
</p:tagLst>
</file>

<file path=ppt/tags/tag66.xml><?xml version="1.0" encoding="utf-8"?>
<p:tagLst xmlns:p="http://schemas.openxmlformats.org/presentationml/2006/main">
  <p:tag name="AS_UNIQUEID" val="1184"/>
  <p:tag name="KSO_WM_BEAUTIFY_FLAG" val=""/>
  <p:tag name="KSO_WM_DIAGRAM_GROUP_CODE" val="m1-1"/>
  <p:tag name="KSO_WM_TAG_VERSION" val="1.0"/>
  <p:tag name="KSO_WM_TEMPLATE_CATEGORY" val="custom"/>
  <p:tag name="KSO_WM_TEMPLATE_INDEX" val="20204591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4591_28*m_h_i*1_1_3"/>
  <p:tag name="KSO_WM_UNIT_INDEX" val="1_1_3"/>
  <p:tag name="KSO_WM_UNIT_LAYERLEVEL" val="1_1_1"/>
  <p:tag name="KSO_WM_UNIT_LINE_FILL_TYPE" val="2"/>
  <p:tag name="KSO_WM_UNIT_LINE_FORE_SCHEMECOLOR_INDEX" val="14"/>
  <p:tag name="KSO_WM_UNIT_TEXT_FILL_FORE_SCHEMECOLOR_INDEX" val="2"/>
  <p:tag name="KSO_WM_UNIT_TEXT_FILL_TYPE" val="1"/>
  <p:tag name="KSO_WM_UNIT_TYPE" val="m_h_i"/>
  <p:tag name="KSO_WM_UNIT_USESOURCEFORMAT_APPLY" val="1"/>
  <p:tag name="KSO_WM_SCREEN_THEME_FLAG" val="Ey94I6MBUuiyzSQ96rMrUff56uT7VRZ9LEeGK0W9i7KC28L3OvnKPGQM6xAPgIM3QHclXoX9nifGcwDm71YaSw8H2LDay5Drw5kEBKHd+Xg="/>
</p:tagLst>
</file>

<file path=ppt/tags/tag67.xml><?xml version="1.0" encoding="utf-8"?>
<p:tagLst xmlns:p="http://schemas.openxmlformats.org/presentationml/2006/main">
  <p:tag name="AS_UNIQUEID" val="1189"/>
  <p:tag name="KSO_WM_BEAUTIFY_FLAG" val=""/>
  <p:tag name="KSO_WM_DIAGRAM_GROUP_CODE" val="m1-1"/>
  <p:tag name="KSO_WM_TAG_VERSION" val="1.0"/>
  <p:tag name="KSO_WM_TEMPLATE_CATEGORY" val="custom"/>
  <p:tag name="KSO_WM_TEMPLATE_INDEX" val="20204591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custom20204591_28*m_h_i*1_2_3"/>
  <p:tag name="KSO_WM_UNIT_INDEX" val="1_2_3"/>
  <p:tag name="KSO_WM_UNIT_LAYERLEVEL" val="1_1_1"/>
  <p:tag name="KSO_WM_UNIT_LINE_FILL_TYPE" val="2"/>
  <p:tag name="KSO_WM_UNIT_LINE_FORE_SCHEMECOLOR_INDEX" val="14"/>
  <p:tag name="KSO_WM_UNIT_TEXT_FILL_FORE_SCHEMECOLOR_INDEX" val="2"/>
  <p:tag name="KSO_WM_UNIT_TEXT_FILL_TYPE" val="1"/>
  <p:tag name="KSO_WM_UNIT_TYPE" val="m_h_i"/>
  <p:tag name="KSO_WM_UNIT_USESOURCEFORMAT_APPLY" val="1"/>
  <p:tag name="KSO_WM_SCREEN_THEME_FLAG" val="Ey94I6MBUuiyzSQ96rMrUff56uT7VRZ9LEeGK0W9i7KC28L3OvnKPGQM6xAPgIM3QHclXoX9nifGcwDm71YaSw8H2LDay5Drw5kEBKHd+Xg="/>
</p:tagLst>
</file>

<file path=ppt/tags/tag68.xml><?xml version="1.0" encoding="utf-8"?>
<p:tagLst xmlns:p="http://schemas.openxmlformats.org/presentationml/2006/main">
  <p:tag name="AS_UNIQUEID" val="1191"/>
  <p:tag name="KSO_WM_BEAUTIFY_FLAG" val=""/>
  <p:tag name="KSO_WM_DIAGRAM_GROUP_CODE" val="m1-1"/>
  <p:tag name="KSO_WM_TAG_VERSION" val="1.0"/>
  <p:tag name="KSO_WM_TEMPLATE_CATEGORY" val="custom"/>
  <p:tag name="KSO_WM_TEMPLATE_INDEX" val="20204591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custom20204591_28*m_h_i*1_2_1"/>
  <p:tag name="KSO_WM_UNIT_INDEX" val="1_2_1"/>
  <p:tag name="KSO_WM_UNIT_LAYERLEVEL" val="1_1_1"/>
  <p:tag name="KSO_WM_UNIT_LINE_FILL_TYPE" val="2"/>
  <p:tag name="KSO_WM_UNIT_LINE_FORE_SCHEMECOLOR_INDEX" val="13"/>
  <p:tag name="KSO_WM_UNIT_TEXT_FILL_FORE_SCHEMECOLOR_INDEX" val="2"/>
  <p:tag name="KSO_WM_UNIT_TEXT_FILL_TYPE" val="1"/>
  <p:tag name="KSO_WM_UNIT_TYPE" val="m_h_i"/>
  <p:tag name="KSO_WM_UNIT_USESOURCEFORMAT_APPLY" val="1"/>
  <p:tag name="KSO_WM_SCREEN_THEME_FLAG" val="Ey94I6MBUuiyzSQ96rMrUff56uT7VRZ9LEeGK0W9i7KC28L3OvnKPGQM6xAPgIM3QHclXoX9nifGcwDm71YaSw8H2LDay5Drw5kEBKHd+Xg="/>
</p:tagLst>
</file>

<file path=ppt/tags/tag69.xml><?xml version="1.0" encoding="utf-8"?>
<p:tagLst xmlns:p="http://schemas.openxmlformats.org/presentationml/2006/main">
  <p:tag name="AS_UNIQUEID" val="1187"/>
  <p:tag name="KSO_WM_BEAUTIFY_FLAG" val=""/>
  <p:tag name="KSO_WM_DIAGRAM_GROUP_CODE" val="m1-1"/>
  <p:tag name="KSO_WM_TAG_VERSION" val="1.0"/>
  <p:tag name="KSO_WM_TEMPLATE_CATEGORY" val="custom"/>
  <p:tag name="KSO_WM_TEMPLATE_INDEX" val="20204591"/>
  <p:tag name="KSO_WM_UNIT_COMPATIBLE" val="0"/>
  <p:tag name="KSO_WM_UNIT_DIAGRAM_ISNUMVISUAL" val="0"/>
  <p:tag name="KSO_WM_UNIT_DIAGRAM_ISREFERUNIT" val="0"/>
  <p:tag name="KSO_WM_UNIT_HIGHLIGHT" val="0"/>
  <p:tag name="KSO_WM_UNIT_ID" val="custom20204591_28*m_h_a*1_1_1"/>
  <p:tag name="KSO_WM_UNIT_INDEX" val="1_1_1"/>
  <p:tag name="KSO_WM_UNIT_ISCONTENTSTITLE" val="0"/>
  <p:tag name="KSO_WM_UNIT_ISNUMDGMTITLE" val="0"/>
  <p:tag name="KSO_WM_UNIT_LAYERLEVEL" val="1_1_1"/>
  <p:tag name="KSO_WM_UNIT_NOCLEAR" val="0"/>
  <p:tag name="KSO_WM_UNIT_PRESET_TEXT" val="添加标题"/>
  <p:tag name="KSO_WM_UNIT_TEXT_FILL_FORE_SCHEMECOLOR_INDEX" val="13"/>
  <p:tag name="KSO_WM_UNIT_TEXT_FILL_TYPE" val="1"/>
  <p:tag name="KSO_WM_UNIT_TYPE" val="m_h_a"/>
  <p:tag name="KSO_WM_UNIT_USESOURCEFORMAT_APPLY" val="1"/>
  <p:tag name="KSO_WM_UNIT_VALUE" val="16"/>
  <p:tag name="KSO_WM_SCREEN_THEME_FLAG" val="Ey94I6MBUuiyzSQ96rMrUff56uT7VRZ9LEeGK0W9i7KC28L3OvnKPGQM6xAPgIM3QHclXoX9nifGcwDm71YaSw8H2LDay5Drw5kEBKHd+Xg="/>
</p:tagLst>
</file>

<file path=ppt/tags/tag7.xml><?xml version="1.0" encoding="utf-8"?>
<p:tagLst xmlns:p="http://schemas.openxmlformats.org/presentationml/2006/main">
  <p:tag name="AS_UNIQUEID" val="1185"/>
  <p:tag name="KSO_WM_BEAUTIFY_FLAG" val=""/>
</p:tagLst>
</file>

<file path=ppt/tags/tag70.xml><?xml version="1.0" encoding="utf-8"?>
<p:tagLst xmlns:p="http://schemas.openxmlformats.org/presentationml/2006/main">
  <p:tag name="AS_UNIQUEID" val="1192"/>
  <p:tag name="KSO_WM_BEAUTIFY_FLAG" val=""/>
  <p:tag name="KSO_WM_DIAGRAM_GROUP_CODE" val="m1-1"/>
  <p:tag name="KSO_WM_TAG_VERSION" val="1.0"/>
  <p:tag name="KSO_WM_TEMPLATE_CATEGORY" val="custom"/>
  <p:tag name="KSO_WM_TEMPLATE_INDEX" val="20204591"/>
  <p:tag name="KSO_WM_UNIT_COMPATIBLE" val="0"/>
  <p:tag name="KSO_WM_UNIT_DIAGRAM_ISNUMVISUAL" val="0"/>
  <p:tag name="KSO_WM_UNIT_DIAGRAM_ISREFERUNIT" val="0"/>
  <p:tag name="KSO_WM_UNIT_HIGHLIGHT" val="0"/>
  <p:tag name="KSO_WM_UNIT_ID" val="custom20204591_28*m_h_a*1_2_1"/>
  <p:tag name="KSO_WM_UNIT_INDEX" val="1_2_1"/>
  <p:tag name="KSO_WM_UNIT_ISCONTENTSTITLE" val="0"/>
  <p:tag name="KSO_WM_UNIT_ISNUMDGMTITLE" val="0"/>
  <p:tag name="KSO_WM_UNIT_LAYERLEVEL" val="1_1_1"/>
  <p:tag name="KSO_WM_UNIT_NOCLEAR" val="0"/>
  <p:tag name="KSO_WM_UNIT_PRESET_TEXT" val="添加标题"/>
  <p:tag name="KSO_WM_UNIT_TEXT_FILL_FORE_SCHEMECOLOR_INDEX" val="13"/>
  <p:tag name="KSO_WM_UNIT_TEXT_FILL_TYPE" val="1"/>
  <p:tag name="KSO_WM_UNIT_TYPE" val="m_h_a"/>
  <p:tag name="KSO_WM_UNIT_USESOURCEFORMAT_APPLY" val="1"/>
  <p:tag name="KSO_WM_UNIT_VALUE" val="16"/>
  <p:tag name="KSO_WM_SCREEN_THEME_FLAG" val="Ey94I6MBUuiyzSQ96rMrUff56uT7VRZ9LEeGK0W9i7KC28L3OvnKPGQM6xAPgIM3QHclXoX9nifGcwDm71YaSw8H2LDay5Drw5kEBKHd+Xg="/>
</p:tagLst>
</file>

<file path=ppt/tags/tag71.xml><?xml version="1.0" encoding="utf-8"?>
<p:tagLst xmlns:p="http://schemas.openxmlformats.org/presentationml/2006/main">
  <p:tag name="AS_UNIQUEID" val="1183"/>
  <p:tag name="KSO_WM_BEAUTIFY_FLAG" val=""/>
  <p:tag name="KSO_WM_DIAGRAM_GROUP_CODE" val="m1-1"/>
  <p:tag name="KSO_WM_TAG_VERSION" val="1.0"/>
  <p:tag name="KSO_WM_TEMPLATE_CATEGORY" val="custom"/>
  <p:tag name="KSO_WM_TEMPLATE_INDEX" val="20204591"/>
  <p:tag name="KSO_WM_UNIT_COMPATIBLE" val="0"/>
  <p:tag name="KSO_WM_UNIT_DIAGRAM_ISNUMVISUAL" val="0"/>
  <p:tag name="KSO_WM_UNIT_DIAGRAM_ISREFERUNIT" val="0"/>
  <p:tag name="KSO_WM_UNIT_HIGHLIGHT" val="0"/>
  <p:tag name="KSO_WM_UNIT_ID" val="custom20204591_28*m_h_f*1_1_1"/>
  <p:tag name="KSO_WM_UNIT_INDEX" val="1_1_1"/>
  <p:tag name="KSO_WM_UNIT_LAYERLEVEL" val="1_1_1"/>
  <p:tag name="KSO_WM_UNIT_LINE_FILL_TYPE" val="2"/>
  <p:tag name="KSO_WM_UNIT_LINE_FORE_SCHEMECOLOR_INDEX" val="5"/>
  <p:tag name="KSO_WM_UNIT_NOCLEAR" val="0"/>
  <p:tag name="KSO_WM_UNIT_PRESET_TEXT" val="单击此处输入你的正文，文字是您思想的提炼"/>
  <p:tag name="KSO_WM_UNIT_SUBTYPE" val="a"/>
  <p:tag name="KSO_WM_UNIT_TEXT_FILL_FORE_SCHEMECOLOR_INDEX" val="13"/>
  <p:tag name="KSO_WM_UNIT_TEXT_FILL_TYPE" val="1"/>
  <p:tag name="KSO_WM_UNIT_TYPE" val="m_h_f"/>
  <p:tag name="KSO_WM_UNIT_USESOURCEFORMAT_APPLY" val="1"/>
  <p:tag name="KSO_WM_UNIT_VALUE" val="63"/>
  <p:tag name="KSO_WM_SCREEN_THEME_FLAG" val="Ey94I6MBUuiyzSQ96rMrUff56uT7VRZ9LEeGK0W9i7KC28L3OvnKPGQM6xAPgIM3QHclXoX9nifGcwDm71YaSw8H2LDay5Drw5kEBKHd+Xg="/>
</p:tagLst>
</file>

<file path=ppt/tags/tag72.xml><?xml version="1.0" encoding="utf-8"?>
<p:tagLst xmlns:p="http://schemas.openxmlformats.org/presentationml/2006/main">
  <p:tag name="AS_UNIQUEID" val="1188"/>
  <p:tag name="KSO_WM_BEAUTIFY_FLAG" val=""/>
  <p:tag name="KSO_WM_DIAGRAM_GROUP_CODE" val="m1-1"/>
  <p:tag name="KSO_WM_TAG_VERSION" val="1.0"/>
  <p:tag name="KSO_WM_TEMPLATE_CATEGORY" val="custom"/>
  <p:tag name="KSO_WM_TEMPLATE_INDEX" val="20204591"/>
  <p:tag name="KSO_WM_UNIT_COMPATIBLE" val="0"/>
  <p:tag name="KSO_WM_UNIT_DIAGRAM_ISNUMVISUAL" val="0"/>
  <p:tag name="KSO_WM_UNIT_DIAGRAM_ISREFERUNIT" val="0"/>
  <p:tag name="KSO_WM_UNIT_HIGHLIGHT" val="0"/>
  <p:tag name="KSO_WM_UNIT_ID" val="custom20204591_28*m_h_f*1_2_1"/>
  <p:tag name="KSO_WM_UNIT_INDEX" val="1_2_1"/>
  <p:tag name="KSO_WM_UNIT_LAYERLEVEL" val="1_1_1"/>
  <p:tag name="KSO_WM_UNIT_LINE_FILL_TYPE" val="2"/>
  <p:tag name="KSO_WM_UNIT_LINE_FORE_SCHEMECOLOR_INDEX" val="6"/>
  <p:tag name="KSO_WM_UNIT_NOCLEAR" val="0"/>
  <p:tag name="KSO_WM_UNIT_PRESET_TEXT" val="单击此处输入你的正文，文字是您思想的提炼"/>
  <p:tag name="KSO_WM_UNIT_SUBTYPE" val="a"/>
  <p:tag name="KSO_WM_UNIT_TEXT_FILL_FORE_SCHEMECOLOR_INDEX" val="13"/>
  <p:tag name="KSO_WM_UNIT_TEXT_FILL_TYPE" val="1"/>
  <p:tag name="KSO_WM_UNIT_TYPE" val="m_h_f"/>
  <p:tag name="KSO_WM_UNIT_USESOURCEFORMAT_APPLY" val="1"/>
  <p:tag name="KSO_WM_UNIT_VALUE" val="63"/>
  <p:tag name="KSO_WM_SCREEN_THEME_FLAG" val="Ey94I6MBUuiyzSQ96rMrUff56uT7VRZ9LEeGK0W9i7KC28L3OvnKPGQM6xAPgIM3QHclXoX9nifGcwDm71YaSw8H2LDay5Drw5kEBKHd+Xg="/>
</p:tagLst>
</file>

<file path=ppt/tags/tag73.xml><?xml version="1.0" encoding="utf-8"?>
<p:tagLst xmlns:p="http://schemas.openxmlformats.org/presentationml/2006/main">
  <p:tag name="AS_UNIQUEID" val="1940"/>
  <p:tag name="KSO_WM_SCREEN_THEME_FLAG" val="Ey94I6MBUuiyzSQ96rMrUZS0b6x38KRvz8OO1bL723bmc+Oqbrhf1lw90sqT7p3hUEqas8AtZ1PZmCKgcQgnwbRAlOIv66PUkITctLpe67U="/>
</p:tagLst>
</file>

<file path=ppt/tags/tag74.xml><?xml version="1.0" encoding="utf-8"?>
<p:tagLst xmlns:p="http://schemas.openxmlformats.org/presentationml/2006/main">
  <p:tag name="AS_UNIQUEID" val="1941"/>
  <p:tag name="KSO_WM_SCREEN_THEME_FLAG" val="Ey94I6MBUuiyzSQ96rMrUZS0b6x38KRvz8OO1bL723bmc+Oqbrhf1lw90sqT7p3hUEqas8AtZ1PZmCKgcQgnwbRAlOIv66PUkITctLpe67U="/>
  <p:tag name="KSO_WM_BEAUTIFY_FLAG" val=""/>
</p:tagLst>
</file>

<file path=ppt/tags/tag75.xml><?xml version="1.0" encoding="utf-8"?>
<p:tagLst xmlns:p="http://schemas.openxmlformats.org/presentationml/2006/main">
  <p:tag name="AS_UNIQUEID" val="1942"/>
  <p:tag name="KSO_WM_SCREEN_THEME_FLAG" val="Ey94I6MBUuiyzSQ96rMrUZS0b6x38KRvz8OO1bL723bmc+Oqbrhf1lw90sqT7p3hUEqas8AtZ1PZmCKgcQgnwbRAlOIv66PUkITctLpe67U="/>
  <p:tag name="KSO_WM_BEAUTIFY_FLAG" val=""/>
</p:tagLst>
</file>

<file path=ppt/tags/tag76.xml><?xml version="1.0" encoding="utf-8"?>
<p:tagLst xmlns:p="http://schemas.openxmlformats.org/presentationml/2006/main">
  <p:tag name="AS_UNIQUEID" val="1943"/>
  <p:tag name="KSO_WM_SCREEN_THEME_FLAG" val="Ey94I6MBUuiyzSQ96rMrUZS0b6x38KRvz8OO1bL723bmc+Oqbrhf1lw90sqT7p3hUEqas8AtZ1PZmCKgcQgnwbRAlOIv66PUkITctLpe67U="/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AS_UNIQUEID" val="12776"/>
</p:tagLst>
</file>

<file path=ppt/tags/tag81.xml><?xml version="1.0" encoding="utf-8"?>
<p:tagLst xmlns:p="http://schemas.openxmlformats.org/presentationml/2006/main">
  <p:tag name="AS_UNIQUEID" val="12777"/>
</p:tagLst>
</file>

<file path=ppt/tags/tag82.xml><?xml version="1.0" encoding="utf-8"?>
<p:tagLst xmlns:p="http://schemas.openxmlformats.org/presentationml/2006/main">
  <p:tag name="AS_UNIQUEID" val="12778"/>
</p:tagLst>
</file>

<file path=ppt/tags/tag83.xml><?xml version="1.0" encoding="utf-8"?>
<p:tagLst xmlns:p="http://schemas.openxmlformats.org/presentationml/2006/main">
  <p:tag name="AS_UNIQUEID" val="12779"/>
</p:tagLst>
</file>

<file path=ppt/tags/tag84.xml><?xml version="1.0" encoding="utf-8"?>
<p:tagLst xmlns:p="http://schemas.openxmlformats.org/presentationml/2006/main">
  <p:tag name="AS_UNIQUEID" val="12780"/>
</p:tagLst>
</file>

<file path=ppt/tags/tag85.xml><?xml version="1.0" encoding="utf-8"?>
<p:tagLst xmlns:p="http://schemas.openxmlformats.org/presentationml/2006/main">
  <p:tag name="AS_UNIQUEID" val="12781"/>
</p:tagLst>
</file>

<file path=ppt/tags/tag86.xml><?xml version="1.0" encoding="utf-8"?>
<p:tagLst xmlns:p="http://schemas.openxmlformats.org/presentationml/2006/main">
  <p:tag name="AS_UNIQUEID" val="12782"/>
</p:tagLst>
</file>

<file path=ppt/tags/tag87.xml><?xml version="1.0" encoding="utf-8"?>
<p:tagLst xmlns:p="http://schemas.openxmlformats.org/presentationml/2006/main">
  <p:tag name="AS_UNIQUEID" val="12783"/>
</p:tagLst>
</file>

<file path=ppt/tags/tag88.xml><?xml version="1.0" encoding="utf-8"?>
<p:tagLst xmlns:p="http://schemas.openxmlformats.org/presentationml/2006/main">
  <p:tag name="AS_UNIQUEID" val="12784"/>
</p:tagLst>
</file>

<file path=ppt/tags/tag89.xml><?xml version="1.0" encoding="utf-8"?>
<p:tagLst xmlns:p="http://schemas.openxmlformats.org/presentationml/2006/main">
  <p:tag name="AS_UNIQUEID" val="12785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AS_UNIQUEID" val="12786"/>
</p:tagLst>
</file>

<file path=ppt/tags/tag91.xml><?xml version="1.0" encoding="utf-8"?>
<p:tagLst xmlns:p="http://schemas.openxmlformats.org/presentationml/2006/main">
  <p:tag name="AS_UNIQUEID" val="12787"/>
</p:tagLst>
</file>

<file path=ppt/tags/tag92.xml><?xml version="1.0" encoding="utf-8"?>
<p:tagLst xmlns:p="http://schemas.openxmlformats.org/presentationml/2006/main">
  <p:tag name="AS_UNIQUEID" val="12788"/>
</p:tagLst>
</file>

<file path=ppt/tags/tag93.xml><?xml version="1.0" encoding="utf-8"?>
<p:tagLst xmlns:p="http://schemas.openxmlformats.org/presentationml/2006/main">
  <p:tag name="AS_UNIQUEID" val="12789"/>
</p:tagLst>
</file>

<file path=ppt/tags/tag94.xml><?xml version="1.0" encoding="utf-8"?>
<p:tagLst xmlns:p="http://schemas.openxmlformats.org/presentationml/2006/main">
  <p:tag name="AS_UNIQUEID" val="12790"/>
</p:tagLst>
</file>

<file path=ppt/tags/tag95.xml><?xml version="1.0" encoding="utf-8"?>
<p:tagLst xmlns:p="http://schemas.openxmlformats.org/presentationml/2006/main">
  <p:tag name="AS_UNIQUEID" val="12791"/>
</p:tagLst>
</file>

<file path=ppt/tags/tag96.xml><?xml version="1.0" encoding="utf-8"?>
<p:tagLst xmlns:p="http://schemas.openxmlformats.org/presentationml/2006/main">
  <p:tag name="AS_UNIQUEID" val="12792"/>
</p:tagLst>
</file>

<file path=ppt/tags/tag97.xml><?xml version="1.0" encoding="utf-8"?>
<p:tagLst xmlns:p="http://schemas.openxmlformats.org/presentationml/2006/main">
  <p:tag name="AS_UNIQUEID" val="12793"/>
</p:tagLst>
</file>

<file path=ppt/tags/tag98.xml><?xml version="1.0" encoding="utf-8"?>
<p:tagLst xmlns:p="http://schemas.openxmlformats.org/presentationml/2006/main">
  <p:tag name="AS_UNIQUEID" val="12794"/>
</p:tagLst>
</file>

<file path=ppt/tags/tag99.xml><?xml version="1.0" encoding="utf-8"?>
<p:tagLst xmlns:p="http://schemas.openxmlformats.org/presentationml/2006/main">
  <p:tag name="AS_UNIQUEID" val="12795"/>
</p:tagLst>
</file>

<file path=ppt/theme/theme1.xml><?xml version="1.0" encoding="utf-8"?>
<a:theme xmlns:a="http://schemas.openxmlformats.org/drawingml/2006/main" name="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课后作业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2059</Words>
  <Application>WPS 演示</Application>
  <PresentationFormat>自定义</PresentationFormat>
  <Paragraphs>325</Paragraphs>
  <Slides>16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46" baseType="lpstr">
      <vt:lpstr>Arial</vt:lpstr>
      <vt:lpstr>宋体</vt:lpstr>
      <vt:lpstr>Wingdings</vt:lpstr>
      <vt:lpstr>Wingdings</vt:lpstr>
      <vt:lpstr>黑体</vt:lpstr>
      <vt:lpstr>微软雅黑 Light</vt:lpstr>
      <vt:lpstr>仿宋</vt:lpstr>
      <vt:lpstr>李旭科书法</vt:lpstr>
      <vt:lpstr>方正清刻本悦宋简体</vt:lpstr>
      <vt:lpstr>等线</vt:lpstr>
      <vt:lpstr>楷体</vt:lpstr>
      <vt:lpstr>Calibri</vt:lpstr>
      <vt:lpstr>阿里巴巴普惠体</vt:lpstr>
      <vt:lpstr>阿里巴巴普惠体</vt:lpstr>
      <vt:lpstr>华文中宋</vt:lpstr>
      <vt:lpstr>Montserrat</vt:lpstr>
      <vt:lpstr>Segoe Print</vt:lpstr>
      <vt:lpstr>MiSans Light</vt:lpstr>
      <vt:lpstr>幼圆</vt:lpstr>
      <vt:lpstr>Arial</vt:lpstr>
      <vt:lpstr>微软雅黑</vt:lpstr>
      <vt:lpstr>华文楷体</vt:lpstr>
      <vt:lpstr>华文新魏</vt:lpstr>
      <vt:lpstr>Impact</vt:lpstr>
      <vt:lpstr>方正卡通简体</vt:lpstr>
      <vt:lpstr>阿里巴巴普惠体 Heavy</vt:lpstr>
      <vt:lpstr>Times New Roman</vt:lpstr>
      <vt:lpstr>Arial Unicode MS</vt:lpstr>
      <vt:lpstr>自定义设计方案</vt:lpstr>
      <vt:lpstr>课后作业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20</cp:revision>
  <cp:lastPrinted>2023-09-03T16:02:00Z</cp:lastPrinted>
  <dcterms:created xsi:type="dcterms:W3CDTF">2023-09-03T16:02:00Z</dcterms:created>
  <dcterms:modified xsi:type="dcterms:W3CDTF">2024-07-12T01:07:14Z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D61DE5631B534711A413C93506C33F19_12</vt:lpwstr>
  </property>
</Properties>
</file>